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9.jpg" ContentType="image/jpg"/>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8"/>
  </p:notesMasterIdLst>
  <p:sldIdLst>
    <p:sldId id="297" r:id="rId2"/>
    <p:sldId id="309" r:id="rId3"/>
    <p:sldId id="310" r:id="rId4"/>
    <p:sldId id="311" r:id="rId5"/>
    <p:sldId id="257" r:id="rId6"/>
    <p:sldId id="312" r:id="rId7"/>
    <p:sldId id="271" r:id="rId8"/>
    <p:sldId id="284" r:id="rId9"/>
    <p:sldId id="258" r:id="rId10"/>
    <p:sldId id="314" r:id="rId11"/>
    <p:sldId id="313" r:id="rId12"/>
    <p:sldId id="272" r:id="rId13"/>
    <p:sldId id="317" r:id="rId14"/>
    <p:sldId id="261" r:id="rId15"/>
    <p:sldId id="265" r:id="rId16"/>
    <p:sldId id="315" r:id="rId17"/>
    <p:sldId id="282" r:id="rId18"/>
    <p:sldId id="319" r:id="rId19"/>
    <p:sldId id="318" r:id="rId20"/>
    <p:sldId id="320" r:id="rId21"/>
    <p:sldId id="321" r:id="rId22"/>
    <p:sldId id="287" r:id="rId23"/>
    <p:sldId id="259" r:id="rId24"/>
    <p:sldId id="276" r:id="rId25"/>
    <p:sldId id="316" r:id="rId26"/>
    <p:sldId id="278" r:id="rId27"/>
  </p:sldIdLst>
  <p:sldSz cx="9144000" cy="5143500" type="screen16x9"/>
  <p:notesSz cx="6858000" cy="9144000"/>
  <p:embeddedFontLst>
    <p:embeddedFont>
      <p:font typeface="Barlow" panose="00000500000000000000" pitchFamily="2" charset="0"/>
      <p:regular r:id="rId29"/>
      <p:bold r:id="rId30"/>
      <p:italic r:id="rId31"/>
      <p:boldItalic r:id="rId32"/>
    </p:embeddedFont>
    <p:embeddedFont>
      <p:font typeface="Barlow Light" panose="00000400000000000000" pitchFamily="2"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Constantia" panose="02030602050306030303" pitchFamily="18" charset="0"/>
      <p:regular r:id="rId41"/>
      <p:bold r:id="rId42"/>
      <p:italic r:id="rId43"/>
      <p:boldItalic r:id="rId44"/>
    </p:embeddedFont>
    <p:embeddedFont>
      <p:font typeface="Maiandra GD" panose="020E0502030308020204" pitchFamily="34" charset="0"/>
      <p:regular r:id="rId45"/>
    </p:embeddedFont>
    <p:embeddedFont>
      <p:font typeface="Miriam Libre" panose="00000500000000000000" pitchFamily="2" charset="-79"/>
      <p:regular r:id="rId46"/>
      <p:bold r:id="rId47"/>
    </p:embeddedFont>
    <p:embeddedFont>
      <p:font typeface="Montserrat" panose="00000500000000000000" pitchFamily="2" charset="0"/>
      <p:regular r:id="rId48"/>
      <p:bold r:id="rId49"/>
      <p:italic r:id="rId50"/>
      <p:boldItalic r:id="rId51"/>
    </p:embeddedFont>
    <p:embeddedFont>
      <p:font typeface="Sitka Display" pitchFamily="2" charset="0"/>
      <p:regular r:id="rId52"/>
      <p:bold r:id="rId53"/>
      <p:italic r:id="rId54"/>
      <p:boldItalic r:id="rId55"/>
    </p:embeddedFont>
    <p:embeddedFont>
      <p:font typeface="Sitka Heading Semibold" pitchFamily="2" charset="0"/>
      <p:bold r:id="rId56"/>
      <p:boldItalic r:id="rId57"/>
    </p:embeddedFont>
    <p:embeddedFont>
      <p:font typeface="Sitka Small Semibold" pitchFamily="2" charset="0"/>
      <p:bold r:id="rId58"/>
      <p:boldItalic r:id="rId59"/>
    </p:embeddedFont>
    <p:embeddedFont>
      <p:font typeface="Sitka Text" pitchFamily="2" charset="0"/>
      <p:regular r:id="rId60"/>
      <p:bold r:id="rId61"/>
      <p:italic r:id="rId62"/>
      <p:boldItalic r:id="rId63"/>
    </p:embeddedFont>
    <p:embeddedFont>
      <p:font typeface="Work Sans"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908D26-7AD2-4BE2-8D46-7E80C61A5C3D}">
  <a:tblStyle styleId="{D5908D26-7AD2-4BE2-8D46-7E80C61A5C3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9EC53F3-C09D-45E3-81C7-79E32D511B3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14.fntdata"/><Relationship Id="rId47" Type="http://schemas.openxmlformats.org/officeDocument/2006/relationships/font" Target="fonts/font19.fntdata"/><Relationship Id="rId63" Type="http://schemas.openxmlformats.org/officeDocument/2006/relationships/font" Target="fonts/font35.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font" Target="fonts/font30.fntdata"/><Relationship Id="rId66" Type="http://schemas.openxmlformats.org/officeDocument/2006/relationships/font" Target="fonts/font38.fntdata"/><Relationship Id="rId5" Type="http://schemas.openxmlformats.org/officeDocument/2006/relationships/slide" Target="slides/slide4.xml"/><Relationship Id="rId61" Type="http://schemas.openxmlformats.org/officeDocument/2006/relationships/font" Target="fonts/font3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font" Target="fonts/font28.fntdata"/><Relationship Id="rId64" Type="http://schemas.openxmlformats.org/officeDocument/2006/relationships/font" Target="fonts/font36.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font" Target="fonts/font31.fntdata"/><Relationship Id="rId67" Type="http://schemas.openxmlformats.org/officeDocument/2006/relationships/font" Target="fonts/font39.fntdata"/><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62" Type="http://schemas.openxmlformats.org/officeDocument/2006/relationships/font" Target="fonts/font34.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font" Target="fonts/font29.fntdata"/><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60" Type="http://schemas.openxmlformats.org/officeDocument/2006/relationships/font" Target="fonts/font32.fntdata"/><Relationship Id="rId65" Type="http://schemas.openxmlformats.org/officeDocument/2006/relationships/font" Target="fonts/font3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1.fntdata"/><Relationship Id="rId34" Type="http://schemas.openxmlformats.org/officeDocument/2006/relationships/font" Target="fonts/font6.fntdata"/><Relationship Id="rId50" Type="http://schemas.openxmlformats.org/officeDocument/2006/relationships/font" Target="fonts/font22.fntdata"/><Relationship Id="rId55" Type="http://schemas.openxmlformats.org/officeDocument/2006/relationships/font" Target="fonts/font27.fntdata"/></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dcac64e18e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dcac64e18e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dcac64e18e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dcac64e18e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4263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dcac64e18e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dcac64e18e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dcac64e18e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dcac64e18e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dcac64e18e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dcac64e18e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22525" y="1991825"/>
            <a:ext cx="4899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4600"/>
              <a:buNone/>
              <a:defRPr sz="4600">
                <a:solidFill>
                  <a:schemeClr val="dk1"/>
                </a:solidFill>
              </a:defRPr>
            </a:lvl1pPr>
            <a:lvl2pPr lvl="1" algn="ctr">
              <a:spcBef>
                <a:spcPts val="0"/>
              </a:spcBef>
              <a:spcAft>
                <a:spcPts val="0"/>
              </a:spcAft>
              <a:buClr>
                <a:schemeClr val="dk1"/>
              </a:buClr>
              <a:buSzPts val="4600"/>
              <a:buNone/>
              <a:defRPr sz="4600">
                <a:solidFill>
                  <a:schemeClr val="dk1"/>
                </a:solidFill>
              </a:defRPr>
            </a:lvl2pPr>
            <a:lvl3pPr lvl="2" algn="ctr">
              <a:spcBef>
                <a:spcPts val="0"/>
              </a:spcBef>
              <a:spcAft>
                <a:spcPts val="0"/>
              </a:spcAft>
              <a:buClr>
                <a:schemeClr val="dk1"/>
              </a:buClr>
              <a:buSzPts val="4600"/>
              <a:buNone/>
              <a:defRPr sz="4600">
                <a:solidFill>
                  <a:schemeClr val="dk1"/>
                </a:solidFill>
              </a:defRPr>
            </a:lvl3pPr>
            <a:lvl4pPr lvl="3" algn="ctr">
              <a:spcBef>
                <a:spcPts val="0"/>
              </a:spcBef>
              <a:spcAft>
                <a:spcPts val="0"/>
              </a:spcAft>
              <a:buClr>
                <a:schemeClr val="dk1"/>
              </a:buClr>
              <a:buSzPts val="4600"/>
              <a:buNone/>
              <a:defRPr sz="4600">
                <a:solidFill>
                  <a:schemeClr val="dk1"/>
                </a:solidFill>
              </a:defRPr>
            </a:lvl4pPr>
            <a:lvl5pPr lvl="4" algn="ctr">
              <a:spcBef>
                <a:spcPts val="0"/>
              </a:spcBef>
              <a:spcAft>
                <a:spcPts val="0"/>
              </a:spcAft>
              <a:buClr>
                <a:schemeClr val="dk1"/>
              </a:buClr>
              <a:buSzPts val="4600"/>
              <a:buNone/>
              <a:defRPr sz="4600">
                <a:solidFill>
                  <a:schemeClr val="dk1"/>
                </a:solidFill>
              </a:defRPr>
            </a:lvl5pPr>
            <a:lvl6pPr lvl="5" algn="ctr">
              <a:spcBef>
                <a:spcPts val="0"/>
              </a:spcBef>
              <a:spcAft>
                <a:spcPts val="0"/>
              </a:spcAft>
              <a:buClr>
                <a:schemeClr val="dk1"/>
              </a:buClr>
              <a:buSzPts val="4600"/>
              <a:buNone/>
              <a:defRPr sz="4600">
                <a:solidFill>
                  <a:schemeClr val="dk1"/>
                </a:solidFill>
              </a:defRPr>
            </a:lvl6pPr>
            <a:lvl7pPr lvl="6" algn="ctr">
              <a:spcBef>
                <a:spcPts val="0"/>
              </a:spcBef>
              <a:spcAft>
                <a:spcPts val="0"/>
              </a:spcAft>
              <a:buClr>
                <a:schemeClr val="dk1"/>
              </a:buClr>
              <a:buSzPts val="4600"/>
              <a:buNone/>
              <a:defRPr sz="4600">
                <a:solidFill>
                  <a:schemeClr val="dk1"/>
                </a:solidFill>
              </a:defRPr>
            </a:lvl7pPr>
            <a:lvl8pPr lvl="7" algn="ctr">
              <a:spcBef>
                <a:spcPts val="0"/>
              </a:spcBef>
              <a:spcAft>
                <a:spcPts val="0"/>
              </a:spcAft>
              <a:buClr>
                <a:schemeClr val="dk1"/>
              </a:buClr>
              <a:buSzPts val="4600"/>
              <a:buNone/>
              <a:defRPr sz="4600">
                <a:solidFill>
                  <a:schemeClr val="dk1"/>
                </a:solidFill>
              </a:defRPr>
            </a:lvl8pPr>
            <a:lvl9pPr lvl="8" algn="ctr">
              <a:spcBef>
                <a:spcPts val="0"/>
              </a:spcBef>
              <a:spcAft>
                <a:spcPts val="0"/>
              </a:spcAft>
              <a:buClr>
                <a:schemeClr val="dk1"/>
              </a:buClr>
              <a:buSzPts val="4600"/>
              <a:buNone/>
              <a:defRPr sz="4600">
                <a:solidFill>
                  <a:schemeClr val="dk1"/>
                </a:solidFill>
              </a:defRPr>
            </a:lvl9pPr>
          </a:lstStyle>
          <a:p>
            <a:endParaRPr/>
          </a:p>
        </p:txBody>
      </p:sp>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rot="10800000">
            <a:off x="6869501" y="2412068"/>
            <a:ext cx="1768658" cy="2731445"/>
            <a:chOff x="6545263" y="855663"/>
            <a:chExt cx="1469962"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59"/>
        <p:cNvGrpSpPr/>
        <p:nvPr/>
      </p:nvGrpSpPr>
      <p:grpSpPr>
        <a:xfrm>
          <a:off x="0" y="0"/>
          <a:ext cx="0" cy="0"/>
          <a:chOff x="0" y="0"/>
          <a:chExt cx="0" cy="0"/>
        </a:xfrm>
      </p:grpSpPr>
      <p:sp>
        <p:nvSpPr>
          <p:cNvPr id="60" name="Google Shape;60;p4"/>
          <p:cNvSpPr/>
          <p:nvPr/>
        </p:nvSpPr>
        <p:spPr>
          <a:xfrm>
            <a:off x="2454800" y="0"/>
            <a:ext cx="42345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body" idx="1"/>
          </p:nvPr>
        </p:nvSpPr>
        <p:spPr>
          <a:xfrm>
            <a:off x="2848484" y="825425"/>
            <a:ext cx="3447000" cy="3492600"/>
          </a:xfrm>
          <a:prstGeom prst="rect">
            <a:avLst/>
          </a:prstGeom>
        </p:spPr>
        <p:txBody>
          <a:bodyPr spcFirstLastPara="1" wrap="square" lIns="91425" tIns="91425" rIns="91425" bIns="91425" anchor="ctr" anchorCtr="0">
            <a:noAutofit/>
          </a:bodyPr>
          <a:lstStyle>
            <a:lvl1pPr marL="457200" lvl="0" indent="-381000" algn="ctr" rtl="0">
              <a:lnSpc>
                <a:spcPct val="115000"/>
              </a:lnSpc>
              <a:spcBef>
                <a:spcPts val="600"/>
              </a:spcBef>
              <a:spcAft>
                <a:spcPts val="0"/>
              </a:spcAft>
              <a:buSzPts val="2400"/>
              <a:buChar char="▹"/>
              <a:defRPr i="1"/>
            </a:lvl1pPr>
            <a:lvl2pPr marL="914400" lvl="1" indent="-381000" algn="ctr" rtl="0">
              <a:lnSpc>
                <a:spcPct val="115000"/>
              </a:lnSpc>
              <a:spcBef>
                <a:spcPts val="0"/>
              </a:spcBef>
              <a:spcAft>
                <a:spcPts val="0"/>
              </a:spcAft>
              <a:buSzPts val="2400"/>
              <a:buChar char="￭"/>
              <a:defRPr i="1"/>
            </a:lvl2pPr>
            <a:lvl3pPr marL="1371600" lvl="2" indent="-381000" algn="ctr" rtl="0">
              <a:lnSpc>
                <a:spcPct val="115000"/>
              </a:lnSpc>
              <a:spcBef>
                <a:spcPts val="0"/>
              </a:spcBef>
              <a:spcAft>
                <a:spcPts val="0"/>
              </a:spcAft>
              <a:buSzPts val="2400"/>
              <a:buChar char="⬝"/>
              <a:defRPr i="1"/>
            </a:lvl3pPr>
            <a:lvl4pPr marL="1828800" lvl="3" indent="-381000" algn="ctr" rtl="0">
              <a:lnSpc>
                <a:spcPct val="115000"/>
              </a:lnSpc>
              <a:spcBef>
                <a:spcPts val="0"/>
              </a:spcBef>
              <a:spcAft>
                <a:spcPts val="0"/>
              </a:spcAft>
              <a:buSzPts val="2400"/>
              <a:buChar char="●"/>
              <a:defRPr i="1"/>
            </a:lvl4pPr>
            <a:lvl5pPr marL="2286000" lvl="4" indent="-381000" algn="ctr" rtl="0">
              <a:lnSpc>
                <a:spcPct val="115000"/>
              </a:lnSpc>
              <a:spcBef>
                <a:spcPts val="0"/>
              </a:spcBef>
              <a:spcAft>
                <a:spcPts val="0"/>
              </a:spcAft>
              <a:buSzPts val="2400"/>
              <a:buChar char="○"/>
              <a:defRPr i="1"/>
            </a:lvl5pPr>
            <a:lvl6pPr marL="2743200" lvl="5" indent="-381000" algn="ctr" rtl="0">
              <a:lnSpc>
                <a:spcPct val="115000"/>
              </a:lnSpc>
              <a:spcBef>
                <a:spcPts val="0"/>
              </a:spcBef>
              <a:spcAft>
                <a:spcPts val="0"/>
              </a:spcAft>
              <a:buSzPts val="2400"/>
              <a:buChar char="■"/>
              <a:defRPr i="1"/>
            </a:lvl6pPr>
            <a:lvl7pPr marL="3200400" lvl="6" indent="-381000" algn="ctr" rtl="0">
              <a:lnSpc>
                <a:spcPct val="115000"/>
              </a:lnSpc>
              <a:spcBef>
                <a:spcPts val="0"/>
              </a:spcBef>
              <a:spcAft>
                <a:spcPts val="0"/>
              </a:spcAft>
              <a:buSzPts val="2400"/>
              <a:buChar char="●"/>
              <a:defRPr i="1"/>
            </a:lvl7pPr>
            <a:lvl8pPr marL="3657600" lvl="7" indent="-381000" algn="ctr" rtl="0">
              <a:lnSpc>
                <a:spcPct val="115000"/>
              </a:lnSpc>
              <a:spcBef>
                <a:spcPts val="0"/>
              </a:spcBef>
              <a:spcAft>
                <a:spcPts val="0"/>
              </a:spcAft>
              <a:buSzPts val="2400"/>
              <a:buChar char="○"/>
              <a:defRPr i="1"/>
            </a:lvl8pPr>
            <a:lvl9pPr marL="4114800" lvl="8" indent="-381000" algn="ctr">
              <a:lnSpc>
                <a:spcPct val="115000"/>
              </a:lnSpc>
              <a:spcBef>
                <a:spcPts val="0"/>
              </a:spcBef>
              <a:spcAft>
                <a:spcPts val="0"/>
              </a:spcAft>
              <a:buSzPts val="2400"/>
              <a:buChar char="■"/>
              <a:defRPr i="1"/>
            </a:lvl9pPr>
          </a:lstStyle>
          <a:p>
            <a:endParaRPr/>
          </a:p>
        </p:txBody>
      </p:sp>
      <p:sp>
        <p:nvSpPr>
          <p:cNvPr id="63" name="Google Shape;63;p4"/>
          <p:cNvSpPr txBox="1"/>
          <p:nvPr/>
        </p:nvSpPr>
        <p:spPr>
          <a:xfrm>
            <a:off x="3593400" y="193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rgbClr val="A5B0FE"/>
                </a:solidFill>
                <a:latin typeface="Work Sans"/>
                <a:ea typeface="Work Sans"/>
                <a:cs typeface="Work Sans"/>
                <a:sym typeface="Work Sans"/>
              </a:rPr>
              <a:t>“</a:t>
            </a:r>
            <a:endParaRPr sz="7200" b="1">
              <a:solidFill>
                <a:srgbClr val="A5B0FE"/>
              </a:solidFill>
              <a:latin typeface="Work Sans"/>
              <a:ea typeface="Work Sans"/>
              <a:cs typeface="Work Sans"/>
              <a:sym typeface="Work Sans"/>
            </a:endParaRPr>
          </a:p>
        </p:txBody>
      </p:sp>
      <p:sp>
        <p:nvSpPr>
          <p:cNvPr id="64" name="Google Shape;64;p4"/>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4"/>
          <p:cNvGrpSpPr/>
          <p:nvPr/>
        </p:nvGrpSpPr>
        <p:grpSpPr>
          <a:xfrm>
            <a:off x="6876950" y="3340125"/>
            <a:ext cx="2267050" cy="1803375"/>
            <a:chOff x="9925050" y="4203700"/>
            <a:chExt cx="2267050" cy="1803375"/>
          </a:xfrm>
        </p:grpSpPr>
        <p:sp>
          <p:nvSpPr>
            <p:cNvPr id="66" name="Google Shape;66;p4"/>
            <p:cNvSpPr/>
            <p:nvPr/>
          </p:nvSpPr>
          <p:spPr>
            <a:xfrm>
              <a:off x="11336338" y="4922838"/>
              <a:ext cx="139800" cy="119100"/>
            </a:xfrm>
            <a:custGeom>
              <a:avLst/>
              <a:gdLst/>
              <a:ahLst/>
              <a:cxnLst/>
              <a:rect l="l" t="t" r="r" b="b"/>
              <a:pathLst>
                <a:path w="120000" h="120000" extrusionOk="0">
                  <a:moveTo>
                    <a:pt x="110769" y="70909"/>
                  </a:moveTo>
                  <a:cubicBezTo>
                    <a:pt x="18461" y="0"/>
                    <a:pt x="18461" y="0"/>
                    <a:pt x="18461" y="0"/>
                  </a:cubicBezTo>
                  <a:cubicBezTo>
                    <a:pt x="13846" y="0"/>
                    <a:pt x="4615" y="0"/>
                    <a:pt x="4615" y="5454"/>
                  </a:cubicBezTo>
                  <a:cubicBezTo>
                    <a:pt x="0" y="10909"/>
                    <a:pt x="0" y="21818"/>
                    <a:pt x="9230" y="21818"/>
                  </a:cubicBezTo>
                  <a:cubicBezTo>
                    <a:pt x="78461" y="76363"/>
                    <a:pt x="78461" y="76363"/>
                    <a:pt x="78461" y="76363"/>
                  </a:cubicBezTo>
                  <a:cubicBezTo>
                    <a:pt x="9230" y="92727"/>
                    <a:pt x="9230" y="92727"/>
                    <a:pt x="9230" y="92727"/>
                  </a:cubicBezTo>
                  <a:cubicBezTo>
                    <a:pt x="4615" y="98181"/>
                    <a:pt x="0" y="103636"/>
                    <a:pt x="0" y="109090"/>
                  </a:cubicBezTo>
                  <a:cubicBezTo>
                    <a:pt x="4615" y="114545"/>
                    <a:pt x="9230" y="120000"/>
                    <a:pt x="13846" y="120000"/>
                  </a:cubicBezTo>
                  <a:cubicBezTo>
                    <a:pt x="13846" y="120000"/>
                    <a:pt x="13846" y="120000"/>
                    <a:pt x="13846" y="120000"/>
                  </a:cubicBezTo>
                  <a:cubicBezTo>
                    <a:pt x="110769" y="92727"/>
                    <a:pt x="110769" y="92727"/>
                    <a:pt x="110769" y="92727"/>
                  </a:cubicBezTo>
                  <a:cubicBezTo>
                    <a:pt x="115384" y="92727"/>
                    <a:pt x="115384" y="87272"/>
                    <a:pt x="115384" y="81818"/>
                  </a:cubicBezTo>
                  <a:cubicBezTo>
                    <a:pt x="120000" y="76363"/>
                    <a:pt x="115384" y="76363"/>
                    <a:pt x="110769" y="7090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4"/>
            <p:cNvSpPr/>
            <p:nvPr/>
          </p:nvSpPr>
          <p:spPr>
            <a:xfrm>
              <a:off x="11137900" y="4498975"/>
              <a:ext cx="1054200" cy="1508100"/>
            </a:xfrm>
            <a:custGeom>
              <a:avLst/>
              <a:gdLst/>
              <a:ahLst/>
              <a:cxnLst/>
              <a:rect l="l" t="t" r="r" b="b"/>
              <a:pathLst>
                <a:path w="120000" h="120000" extrusionOk="0">
                  <a:moveTo>
                    <a:pt x="15228" y="70889"/>
                  </a:moveTo>
                  <a:cubicBezTo>
                    <a:pt x="14619" y="71316"/>
                    <a:pt x="14619" y="71316"/>
                    <a:pt x="14619" y="71743"/>
                  </a:cubicBezTo>
                  <a:cubicBezTo>
                    <a:pt x="14619" y="72170"/>
                    <a:pt x="15837" y="82846"/>
                    <a:pt x="42030" y="83274"/>
                  </a:cubicBezTo>
                  <a:cubicBezTo>
                    <a:pt x="42030" y="94804"/>
                    <a:pt x="42030" y="94804"/>
                    <a:pt x="42030" y="94804"/>
                  </a:cubicBezTo>
                  <a:cubicBezTo>
                    <a:pt x="20101" y="120000"/>
                    <a:pt x="20101" y="120000"/>
                    <a:pt x="20101" y="120000"/>
                  </a:cubicBezTo>
                  <a:cubicBezTo>
                    <a:pt x="23147" y="120000"/>
                    <a:pt x="23147" y="120000"/>
                    <a:pt x="23147" y="120000"/>
                  </a:cubicBezTo>
                  <a:cubicBezTo>
                    <a:pt x="44467" y="95658"/>
                    <a:pt x="44467" y="95658"/>
                    <a:pt x="44467" y="95658"/>
                  </a:cubicBezTo>
                  <a:cubicBezTo>
                    <a:pt x="44467" y="95231"/>
                    <a:pt x="44467" y="95231"/>
                    <a:pt x="44467" y="94804"/>
                  </a:cubicBezTo>
                  <a:cubicBezTo>
                    <a:pt x="44467" y="82419"/>
                    <a:pt x="44467" y="82419"/>
                    <a:pt x="44467" y="82419"/>
                  </a:cubicBezTo>
                  <a:cubicBezTo>
                    <a:pt x="44467" y="81565"/>
                    <a:pt x="43857" y="81138"/>
                    <a:pt x="43248" y="81138"/>
                  </a:cubicBezTo>
                  <a:cubicBezTo>
                    <a:pt x="21928" y="81138"/>
                    <a:pt x="18274" y="74306"/>
                    <a:pt x="17664" y="72170"/>
                  </a:cubicBezTo>
                  <a:cubicBezTo>
                    <a:pt x="33502" y="64483"/>
                    <a:pt x="33502" y="64483"/>
                    <a:pt x="33502" y="64483"/>
                  </a:cubicBezTo>
                  <a:cubicBezTo>
                    <a:pt x="34111" y="64056"/>
                    <a:pt x="34111" y="63629"/>
                    <a:pt x="34111" y="63202"/>
                  </a:cubicBezTo>
                  <a:cubicBezTo>
                    <a:pt x="34111" y="63202"/>
                    <a:pt x="33502" y="62775"/>
                    <a:pt x="33502" y="62775"/>
                  </a:cubicBezTo>
                  <a:cubicBezTo>
                    <a:pt x="10964" y="57651"/>
                    <a:pt x="10964" y="57651"/>
                    <a:pt x="10964" y="57651"/>
                  </a:cubicBezTo>
                  <a:cubicBezTo>
                    <a:pt x="13401" y="52526"/>
                    <a:pt x="13401" y="52526"/>
                    <a:pt x="13401" y="52526"/>
                  </a:cubicBezTo>
                  <a:cubicBezTo>
                    <a:pt x="13401" y="52099"/>
                    <a:pt x="13401" y="51672"/>
                    <a:pt x="12791" y="51245"/>
                  </a:cubicBezTo>
                  <a:cubicBezTo>
                    <a:pt x="3654" y="47829"/>
                    <a:pt x="3654" y="47829"/>
                    <a:pt x="3654" y="47829"/>
                  </a:cubicBezTo>
                  <a:cubicBezTo>
                    <a:pt x="14619" y="36725"/>
                    <a:pt x="14619" y="36725"/>
                    <a:pt x="14619" y="36725"/>
                  </a:cubicBezTo>
                  <a:cubicBezTo>
                    <a:pt x="15228" y="36725"/>
                    <a:pt x="15228" y="36298"/>
                    <a:pt x="15228" y="36298"/>
                  </a:cubicBezTo>
                  <a:cubicBezTo>
                    <a:pt x="15228" y="21352"/>
                    <a:pt x="19492" y="17081"/>
                    <a:pt x="19492" y="17081"/>
                  </a:cubicBezTo>
                  <a:cubicBezTo>
                    <a:pt x="20101" y="17081"/>
                    <a:pt x="20101" y="16654"/>
                    <a:pt x="19492" y="16227"/>
                  </a:cubicBezTo>
                  <a:cubicBezTo>
                    <a:pt x="19492" y="15800"/>
                    <a:pt x="18883" y="15800"/>
                    <a:pt x="18274" y="15800"/>
                  </a:cubicBezTo>
                  <a:cubicBezTo>
                    <a:pt x="18274" y="15800"/>
                    <a:pt x="18274" y="15800"/>
                    <a:pt x="18274" y="15800"/>
                  </a:cubicBezTo>
                  <a:cubicBezTo>
                    <a:pt x="14619" y="15800"/>
                    <a:pt x="12182" y="16654"/>
                    <a:pt x="10355" y="17508"/>
                  </a:cubicBezTo>
                  <a:cubicBezTo>
                    <a:pt x="12182" y="14092"/>
                    <a:pt x="15228" y="11103"/>
                    <a:pt x="19492" y="8540"/>
                  </a:cubicBezTo>
                  <a:cubicBezTo>
                    <a:pt x="24974" y="5551"/>
                    <a:pt x="35939" y="2135"/>
                    <a:pt x="55431" y="4270"/>
                  </a:cubicBezTo>
                  <a:cubicBezTo>
                    <a:pt x="101116" y="9822"/>
                    <a:pt x="103553" y="35871"/>
                    <a:pt x="103553" y="36298"/>
                  </a:cubicBezTo>
                  <a:cubicBezTo>
                    <a:pt x="103553" y="36298"/>
                    <a:pt x="103553" y="36298"/>
                    <a:pt x="103553" y="36725"/>
                  </a:cubicBezTo>
                  <a:cubicBezTo>
                    <a:pt x="103553" y="38007"/>
                    <a:pt x="104162" y="52526"/>
                    <a:pt x="104162" y="62348"/>
                  </a:cubicBezTo>
                  <a:cubicBezTo>
                    <a:pt x="103553" y="62775"/>
                    <a:pt x="102944" y="71316"/>
                    <a:pt x="109035" y="75587"/>
                  </a:cubicBezTo>
                  <a:cubicBezTo>
                    <a:pt x="109644" y="76441"/>
                    <a:pt x="110862" y="76868"/>
                    <a:pt x="112081" y="77295"/>
                  </a:cubicBezTo>
                  <a:cubicBezTo>
                    <a:pt x="105380" y="78149"/>
                    <a:pt x="94416" y="79003"/>
                    <a:pt x="87106" y="77722"/>
                  </a:cubicBezTo>
                  <a:cubicBezTo>
                    <a:pt x="86497" y="77722"/>
                    <a:pt x="85888" y="77722"/>
                    <a:pt x="85888" y="78149"/>
                  </a:cubicBezTo>
                  <a:cubicBezTo>
                    <a:pt x="85279" y="78149"/>
                    <a:pt x="85279" y="78576"/>
                    <a:pt x="85279" y="78576"/>
                  </a:cubicBezTo>
                  <a:cubicBezTo>
                    <a:pt x="85279" y="87117"/>
                    <a:pt x="85279" y="87117"/>
                    <a:pt x="85279" y="87117"/>
                  </a:cubicBezTo>
                  <a:cubicBezTo>
                    <a:pt x="85279" y="87544"/>
                    <a:pt x="85279" y="87971"/>
                    <a:pt x="85888" y="87971"/>
                  </a:cubicBezTo>
                  <a:cubicBezTo>
                    <a:pt x="90761" y="91387"/>
                    <a:pt x="90761" y="91387"/>
                    <a:pt x="90761" y="91387"/>
                  </a:cubicBezTo>
                  <a:cubicBezTo>
                    <a:pt x="101725" y="99074"/>
                    <a:pt x="107817" y="109323"/>
                    <a:pt x="108426" y="120000"/>
                  </a:cubicBezTo>
                  <a:cubicBezTo>
                    <a:pt x="111472" y="120000"/>
                    <a:pt x="111472" y="120000"/>
                    <a:pt x="111472" y="120000"/>
                  </a:cubicBezTo>
                  <a:cubicBezTo>
                    <a:pt x="110862" y="108896"/>
                    <a:pt x="104162" y="98220"/>
                    <a:pt x="92588" y="90106"/>
                  </a:cubicBezTo>
                  <a:cubicBezTo>
                    <a:pt x="88324" y="86690"/>
                    <a:pt x="88324" y="86690"/>
                    <a:pt x="88324" y="86690"/>
                  </a:cubicBezTo>
                  <a:cubicBezTo>
                    <a:pt x="88324" y="79857"/>
                    <a:pt x="88324" y="79857"/>
                    <a:pt x="88324" y="79857"/>
                  </a:cubicBezTo>
                  <a:cubicBezTo>
                    <a:pt x="100507" y="81565"/>
                    <a:pt x="118172" y="78576"/>
                    <a:pt x="118781" y="78576"/>
                  </a:cubicBezTo>
                  <a:cubicBezTo>
                    <a:pt x="120000" y="78576"/>
                    <a:pt x="120000" y="78149"/>
                    <a:pt x="120000" y="77295"/>
                  </a:cubicBezTo>
                  <a:cubicBezTo>
                    <a:pt x="120000" y="76868"/>
                    <a:pt x="119390" y="76441"/>
                    <a:pt x="118781" y="76441"/>
                  </a:cubicBezTo>
                  <a:cubicBezTo>
                    <a:pt x="115736" y="76441"/>
                    <a:pt x="113299" y="76014"/>
                    <a:pt x="110862" y="74306"/>
                  </a:cubicBezTo>
                  <a:cubicBezTo>
                    <a:pt x="105989" y="70462"/>
                    <a:pt x="106598" y="62348"/>
                    <a:pt x="106598" y="62348"/>
                  </a:cubicBezTo>
                  <a:cubicBezTo>
                    <a:pt x="106598" y="62348"/>
                    <a:pt x="106598" y="62348"/>
                    <a:pt x="106598" y="62348"/>
                  </a:cubicBezTo>
                  <a:cubicBezTo>
                    <a:pt x="106598" y="62348"/>
                    <a:pt x="106598" y="55943"/>
                    <a:pt x="106598" y="49110"/>
                  </a:cubicBezTo>
                  <a:cubicBezTo>
                    <a:pt x="106598" y="46120"/>
                    <a:pt x="106598" y="42704"/>
                    <a:pt x="106598" y="40569"/>
                  </a:cubicBezTo>
                  <a:cubicBezTo>
                    <a:pt x="106598" y="38434"/>
                    <a:pt x="106598" y="37153"/>
                    <a:pt x="106598" y="36298"/>
                  </a:cubicBezTo>
                  <a:cubicBezTo>
                    <a:pt x="106598" y="36298"/>
                    <a:pt x="106598" y="36298"/>
                    <a:pt x="106598" y="36298"/>
                  </a:cubicBezTo>
                  <a:cubicBezTo>
                    <a:pt x="106598" y="35444"/>
                    <a:pt x="105380" y="28185"/>
                    <a:pt x="98680" y="20925"/>
                  </a:cubicBezTo>
                  <a:cubicBezTo>
                    <a:pt x="92588" y="14092"/>
                    <a:pt x="80406" y="5124"/>
                    <a:pt x="56040" y="2562"/>
                  </a:cubicBezTo>
                  <a:cubicBezTo>
                    <a:pt x="35329" y="0"/>
                    <a:pt x="23756" y="3416"/>
                    <a:pt x="17664" y="7259"/>
                  </a:cubicBezTo>
                  <a:cubicBezTo>
                    <a:pt x="10964" y="10676"/>
                    <a:pt x="7309" y="15373"/>
                    <a:pt x="6700" y="20498"/>
                  </a:cubicBezTo>
                  <a:cubicBezTo>
                    <a:pt x="6700" y="21352"/>
                    <a:pt x="7309" y="21779"/>
                    <a:pt x="7918" y="21779"/>
                  </a:cubicBezTo>
                  <a:cubicBezTo>
                    <a:pt x="8527" y="21779"/>
                    <a:pt x="9137" y="21779"/>
                    <a:pt x="9137" y="21352"/>
                  </a:cubicBezTo>
                  <a:cubicBezTo>
                    <a:pt x="9137" y="21352"/>
                    <a:pt x="11573" y="18790"/>
                    <a:pt x="15837" y="17935"/>
                  </a:cubicBezTo>
                  <a:cubicBezTo>
                    <a:pt x="14619" y="20498"/>
                    <a:pt x="12182" y="25622"/>
                    <a:pt x="12182" y="35871"/>
                  </a:cubicBezTo>
                  <a:cubicBezTo>
                    <a:pt x="609" y="47402"/>
                    <a:pt x="609" y="47402"/>
                    <a:pt x="609" y="47402"/>
                  </a:cubicBezTo>
                  <a:cubicBezTo>
                    <a:pt x="0" y="47829"/>
                    <a:pt x="0" y="47829"/>
                    <a:pt x="0" y="48256"/>
                  </a:cubicBezTo>
                  <a:cubicBezTo>
                    <a:pt x="609" y="48683"/>
                    <a:pt x="609" y="48683"/>
                    <a:pt x="1218" y="49110"/>
                  </a:cubicBezTo>
                  <a:cubicBezTo>
                    <a:pt x="10355" y="52526"/>
                    <a:pt x="10355" y="52526"/>
                    <a:pt x="10355" y="52526"/>
                  </a:cubicBezTo>
                  <a:cubicBezTo>
                    <a:pt x="7309" y="58078"/>
                    <a:pt x="7309" y="58078"/>
                    <a:pt x="7309" y="58078"/>
                  </a:cubicBezTo>
                  <a:cubicBezTo>
                    <a:pt x="7309" y="58078"/>
                    <a:pt x="7309" y="58505"/>
                    <a:pt x="7918" y="58932"/>
                  </a:cubicBezTo>
                  <a:cubicBezTo>
                    <a:pt x="7918" y="58932"/>
                    <a:pt x="7918" y="59359"/>
                    <a:pt x="8527" y="59359"/>
                  </a:cubicBezTo>
                  <a:cubicBezTo>
                    <a:pt x="29847" y="64056"/>
                    <a:pt x="29847" y="64056"/>
                    <a:pt x="29847" y="64056"/>
                  </a:cubicBezTo>
                  <a:lnTo>
                    <a:pt x="15228" y="70889"/>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4"/>
            <p:cNvSpPr/>
            <p:nvPr/>
          </p:nvSpPr>
          <p:spPr>
            <a:xfrm>
              <a:off x="9925050" y="4203700"/>
              <a:ext cx="1133400" cy="1073100"/>
            </a:xfrm>
            <a:custGeom>
              <a:avLst/>
              <a:gdLst/>
              <a:ahLst/>
              <a:cxnLst/>
              <a:rect l="l" t="t" r="r" b="b"/>
              <a:pathLst>
                <a:path w="120000" h="120000" extrusionOk="0">
                  <a:moveTo>
                    <a:pt x="118301" y="0"/>
                  </a:moveTo>
                  <a:cubicBezTo>
                    <a:pt x="1698" y="0"/>
                    <a:pt x="1698" y="0"/>
                    <a:pt x="1698" y="0"/>
                  </a:cubicBezTo>
                  <a:cubicBezTo>
                    <a:pt x="566" y="0"/>
                    <a:pt x="0" y="600"/>
                    <a:pt x="0" y="1800"/>
                  </a:cubicBezTo>
                  <a:cubicBezTo>
                    <a:pt x="0" y="97200"/>
                    <a:pt x="0" y="97200"/>
                    <a:pt x="0" y="97200"/>
                  </a:cubicBezTo>
                  <a:cubicBezTo>
                    <a:pt x="0" y="97800"/>
                    <a:pt x="566" y="98400"/>
                    <a:pt x="1698" y="98400"/>
                  </a:cubicBezTo>
                  <a:cubicBezTo>
                    <a:pt x="78113" y="98400"/>
                    <a:pt x="78113" y="98400"/>
                    <a:pt x="78113" y="98400"/>
                  </a:cubicBezTo>
                  <a:cubicBezTo>
                    <a:pt x="107547" y="120000"/>
                    <a:pt x="107547" y="120000"/>
                    <a:pt x="107547" y="120000"/>
                  </a:cubicBezTo>
                  <a:cubicBezTo>
                    <a:pt x="108113" y="120000"/>
                    <a:pt x="108113" y="120000"/>
                    <a:pt x="108679" y="120000"/>
                  </a:cubicBezTo>
                  <a:cubicBezTo>
                    <a:pt x="108679" y="120000"/>
                    <a:pt x="109245" y="120000"/>
                    <a:pt x="109245" y="120000"/>
                  </a:cubicBezTo>
                  <a:cubicBezTo>
                    <a:pt x="109811" y="119400"/>
                    <a:pt x="109811" y="118800"/>
                    <a:pt x="109811" y="118200"/>
                  </a:cubicBezTo>
                  <a:cubicBezTo>
                    <a:pt x="100754" y="98400"/>
                    <a:pt x="100754" y="98400"/>
                    <a:pt x="100754" y="98400"/>
                  </a:cubicBezTo>
                  <a:cubicBezTo>
                    <a:pt x="118301" y="98400"/>
                    <a:pt x="118301" y="98400"/>
                    <a:pt x="118301" y="98400"/>
                  </a:cubicBezTo>
                  <a:cubicBezTo>
                    <a:pt x="119433" y="98400"/>
                    <a:pt x="120000" y="97800"/>
                    <a:pt x="120000" y="97200"/>
                  </a:cubicBezTo>
                  <a:cubicBezTo>
                    <a:pt x="120000" y="1800"/>
                    <a:pt x="120000" y="1800"/>
                    <a:pt x="120000" y="1800"/>
                  </a:cubicBezTo>
                  <a:cubicBezTo>
                    <a:pt x="120000" y="600"/>
                    <a:pt x="119433" y="0"/>
                    <a:pt x="118301" y="0"/>
                  </a:cubicBezTo>
                  <a:close/>
                  <a:moveTo>
                    <a:pt x="117169" y="96000"/>
                  </a:moveTo>
                  <a:cubicBezTo>
                    <a:pt x="99056" y="96000"/>
                    <a:pt x="99056" y="96000"/>
                    <a:pt x="99056" y="96000"/>
                  </a:cubicBezTo>
                  <a:cubicBezTo>
                    <a:pt x="98490" y="96000"/>
                    <a:pt x="97924" y="96000"/>
                    <a:pt x="97924" y="96600"/>
                  </a:cubicBezTo>
                  <a:cubicBezTo>
                    <a:pt x="97358" y="96600"/>
                    <a:pt x="97358" y="97200"/>
                    <a:pt x="97358" y="97800"/>
                  </a:cubicBezTo>
                  <a:cubicBezTo>
                    <a:pt x="105283" y="114600"/>
                    <a:pt x="105283" y="114600"/>
                    <a:pt x="105283" y="114600"/>
                  </a:cubicBezTo>
                  <a:cubicBezTo>
                    <a:pt x="79245" y="96000"/>
                    <a:pt x="79245" y="96000"/>
                    <a:pt x="79245" y="96000"/>
                  </a:cubicBezTo>
                  <a:cubicBezTo>
                    <a:pt x="79245" y="96000"/>
                    <a:pt x="78679" y="96000"/>
                    <a:pt x="78679" y="96000"/>
                  </a:cubicBezTo>
                  <a:cubicBezTo>
                    <a:pt x="2830" y="96000"/>
                    <a:pt x="2830" y="96000"/>
                    <a:pt x="2830" y="96000"/>
                  </a:cubicBezTo>
                  <a:cubicBezTo>
                    <a:pt x="2830" y="3000"/>
                    <a:pt x="2830" y="3000"/>
                    <a:pt x="2830" y="3000"/>
                  </a:cubicBezTo>
                  <a:cubicBezTo>
                    <a:pt x="117169" y="3000"/>
                    <a:pt x="117169" y="3000"/>
                    <a:pt x="117169" y="3000"/>
                  </a:cubicBezTo>
                  <a:lnTo>
                    <a:pt x="117169" y="96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10421938" y="4832350"/>
              <a:ext cx="139800" cy="27000"/>
            </a:xfrm>
            <a:custGeom>
              <a:avLst/>
              <a:gdLst/>
              <a:ahLst/>
              <a:cxnLst/>
              <a:rect l="l" t="t" r="r" b="b"/>
              <a:pathLst>
                <a:path w="120000" h="120000" extrusionOk="0">
                  <a:moveTo>
                    <a:pt x="110769" y="0"/>
                  </a:moveTo>
                  <a:cubicBezTo>
                    <a:pt x="9230" y="0"/>
                    <a:pt x="9230" y="0"/>
                    <a:pt x="9230" y="0"/>
                  </a:cubicBezTo>
                  <a:cubicBezTo>
                    <a:pt x="4615" y="0"/>
                    <a:pt x="0" y="24000"/>
                    <a:pt x="0" y="48000"/>
                  </a:cubicBezTo>
                  <a:cubicBezTo>
                    <a:pt x="0" y="96000"/>
                    <a:pt x="4615" y="120000"/>
                    <a:pt x="9230" y="120000"/>
                  </a:cubicBezTo>
                  <a:cubicBezTo>
                    <a:pt x="110769" y="120000"/>
                    <a:pt x="110769" y="120000"/>
                    <a:pt x="110769" y="120000"/>
                  </a:cubicBezTo>
                  <a:cubicBezTo>
                    <a:pt x="115384" y="120000"/>
                    <a:pt x="120000" y="96000"/>
                    <a:pt x="120000" y="48000"/>
                  </a:cubicBezTo>
                  <a:cubicBezTo>
                    <a:pt x="120000" y="24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10421938" y="4875213"/>
              <a:ext cx="139800" cy="20700"/>
            </a:xfrm>
            <a:custGeom>
              <a:avLst/>
              <a:gdLst/>
              <a:ahLst/>
              <a:cxnLst/>
              <a:rect l="l" t="t" r="r" b="b"/>
              <a:pathLst>
                <a:path w="120000" h="120000" extrusionOk="0">
                  <a:moveTo>
                    <a:pt x="110769" y="0"/>
                  </a:moveTo>
                  <a:cubicBezTo>
                    <a:pt x="9230" y="0"/>
                    <a:pt x="9230" y="0"/>
                    <a:pt x="9230" y="0"/>
                  </a:cubicBezTo>
                  <a:cubicBezTo>
                    <a:pt x="4615" y="0"/>
                    <a:pt x="0" y="30000"/>
                    <a:pt x="0" y="60000"/>
                  </a:cubicBezTo>
                  <a:cubicBezTo>
                    <a:pt x="0" y="90000"/>
                    <a:pt x="4615" y="120000"/>
                    <a:pt x="9230" y="120000"/>
                  </a:cubicBezTo>
                  <a:cubicBezTo>
                    <a:pt x="110769" y="120000"/>
                    <a:pt x="110769" y="120000"/>
                    <a:pt x="110769" y="120000"/>
                  </a:cubicBezTo>
                  <a:cubicBezTo>
                    <a:pt x="115384" y="120000"/>
                    <a:pt x="120000" y="90000"/>
                    <a:pt x="120000" y="60000"/>
                  </a:cubicBezTo>
                  <a:cubicBezTo>
                    <a:pt x="120000" y="30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10442575" y="4913313"/>
              <a:ext cx="96900" cy="25500"/>
            </a:xfrm>
            <a:custGeom>
              <a:avLst/>
              <a:gdLst/>
              <a:ahLst/>
              <a:cxnLst/>
              <a:rect l="l" t="t" r="r" b="b"/>
              <a:pathLst>
                <a:path w="120000" h="120000" extrusionOk="0">
                  <a:moveTo>
                    <a:pt x="100000" y="0"/>
                  </a:moveTo>
                  <a:cubicBezTo>
                    <a:pt x="20000" y="0"/>
                    <a:pt x="20000" y="0"/>
                    <a:pt x="20000" y="0"/>
                  </a:cubicBezTo>
                  <a:cubicBezTo>
                    <a:pt x="6666" y="0"/>
                    <a:pt x="0" y="24000"/>
                    <a:pt x="0" y="48000"/>
                  </a:cubicBezTo>
                  <a:cubicBezTo>
                    <a:pt x="0" y="96000"/>
                    <a:pt x="6666" y="120000"/>
                    <a:pt x="20000" y="120000"/>
                  </a:cubicBezTo>
                  <a:cubicBezTo>
                    <a:pt x="100000" y="120000"/>
                    <a:pt x="100000" y="120000"/>
                    <a:pt x="100000" y="120000"/>
                  </a:cubicBezTo>
                  <a:cubicBezTo>
                    <a:pt x="113333" y="120000"/>
                    <a:pt x="120000" y="96000"/>
                    <a:pt x="120000" y="48000"/>
                  </a:cubicBezTo>
                  <a:cubicBezTo>
                    <a:pt x="120000" y="24000"/>
                    <a:pt x="113333" y="0"/>
                    <a:pt x="100000"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4"/>
            <p:cNvSpPr/>
            <p:nvPr/>
          </p:nvSpPr>
          <p:spPr>
            <a:xfrm>
              <a:off x="10480675" y="4333875"/>
              <a:ext cx="22200" cy="90600"/>
            </a:xfrm>
            <a:custGeom>
              <a:avLst/>
              <a:gdLst/>
              <a:ahLst/>
              <a:cxnLst/>
              <a:rect l="l" t="t" r="r" b="b"/>
              <a:pathLst>
                <a:path w="120000" h="120000" extrusionOk="0">
                  <a:moveTo>
                    <a:pt x="60000" y="120000"/>
                  </a:moveTo>
                  <a:cubicBezTo>
                    <a:pt x="90000" y="120000"/>
                    <a:pt x="120000" y="112941"/>
                    <a:pt x="120000" y="105882"/>
                  </a:cubicBezTo>
                  <a:cubicBezTo>
                    <a:pt x="120000" y="14117"/>
                    <a:pt x="120000" y="14117"/>
                    <a:pt x="120000" y="14117"/>
                  </a:cubicBezTo>
                  <a:cubicBezTo>
                    <a:pt x="120000" y="7058"/>
                    <a:pt x="90000" y="0"/>
                    <a:pt x="60000" y="0"/>
                  </a:cubicBezTo>
                  <a:cubicBezTo>
                    <a:pt x="30000" y="0"/>
                    <a:pt x="0" y="7058"/>
                    <a:pt x="0" y="14117"/>
                  </a:cubicBezTo>
                  <a:cubicBezTo>
                    <a:pt x="0" y="105882"/>
                    <a:pt x="0" y="105882"/>
                    <a:pt x="0" y="105882"/>
                  </a:cubicBezTo>
                  <a:cubicBezTo>
                    <a:pt x="0" y="112941"/>
                    <a:pt x="30000" y="120000"/>
                    <a:pt x="60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4"/>
            <p:cNvSpPr/>
            <p:nvPr/>
          </p:nvSpPr>
          <p:spPr>
            <a:xfrm>
              <a:off x="10679113" y="4602163"/>
              <a:ext cx="74700" cy="20700"/>
            </a:xfrm>
            <a:custGeom>
              <a:avLst/>
              <a:gdLst/>
              <a:ahLst/>
              <a:cxnLst/>
              <a:rect l="l" t="t" r="r" b="b"/>
              <a:pathLst>
                <a:path w="120000" h="120000" extrusionOk="0">
                  <a:moveTo>
                    <a:pt x="0" y="60000"/>
                  </a:moveTo>
                  <a:cubicBezTo>
                    <a:pt x="0" y="90000"/>
                    <a:pt x="8571" y="120000"/>
                    <a:pt x="17142" y="120000"/>
                  </a:cubicBez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4"/>
            <p:cNvSpPr/>
            <p:nvPr/>
          </p:nvSpPr>
          <p:spPr>
            <a:xfrm>
              <a:off x="10229850" y="4602163"/>
              <a:ext cx="74700" cy="20700"/>
            </a:xfrm>
            <a:custGeom>
              <a:avLst/>
              <a:gdLst/>
              <a:ahLst/>
              <a:cxnLst/>
              <a:rect l="l" t="t" r="r" b="b"/>
              <a:pathLst>
                <a:path w="120000" h="120000" extrusionOk="0">
                  <a:moveTo>
                    <a:pt x="17142" y="120000"/>
                  </a:move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ubicBezTo>
                    <a:pt x="0" y="90000"/>
                    <a:pt x="8571" y="120000"/>
                    <a:pt x="17142"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a:off x="10282238" y="4402138"/>
              <a:ext cx="81000" cy="81000"/>
            </a:xfrm>
            <a:custGeom>
              <a:avLst/>
              <a:gdLst/>
              <a:ahLst/>
              <a:cxnLst/>
              <a:rect l="l" t="t" r="r" b="b"/>
              <a:pathLst>
                <a:path w="120000" h="120000" extrusionOk="0">
                  <a:moveTo>
                    <a:pt x="88000" y="112000"/>
                  </a:moveTo>
                  <a:cubicBezTo>
                    <a:pt x="88000" y="120000"/>
                    <a:pt x="96000" y="120000"/>
                    <a:pt x="104000" y="120000"/>
                  </a:cubicBezTo>
                  <a:cubicBezTo>
                    <a:pt x="104000" y="120000"/>
                    <a:pt x="112000" y="120000"/>
                    <a:pt x="112000" y="112000"/>
                  </a:cubicBezTo>
                  <a:cubicBezTo>
                    <a:pt x="120000" y="112000"/>
                    <a:pt x="120000" y="96000"/>
                    <a:pt x="112000" y="88000"/>
                  </a:cubicBezTo>
                  <a:cubicBezTo>
                    <a:pt x="32000" y="8000"/>
                    <a:pt x="32000" y="8000"/>
                    <a:pt x="32000" y="8000"/>
                  </a:cubicBezTo>
                  <a:cubicBezTo>
                    <a:pt x="32000" y="0"/>
                    <a:pt x="16000" y="0"/>
                    <a:pt x="8000" y="8000"/>
                  </a:cubicBezTo>
                  <a:cubicBezTo>
                    <a:pt x="0" y="16000"/>
                    <a:pt x="0" y="32000"/>
                    <a:pt x="8000" y="40000"/>
                  </a:cubicBezTo>
                  <a:lnTo>
                    <a:pt x="88000" y="112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4"/>
            <p:cNvSpPr/>
            <p:nvPr/>
          </p:nvSpPr>
          <p:spPr>
            <a:xfrm>
              <a:off x="10620375" y="4402138"/>
              <a:ext cx="79500" cy="81000"/>
            </a:xfrm>
            <a:custGeom>
              <a:avLst/>
              <a:gdLst/>
              <a:ahLst/>
              <a:cxnLst/>
              <a:rect l="l" t="t" r="r" b="b"/>
              <a:pathLst>
                <a:path w="120000" h="120000" extrusionOk="0">
                  <a:moveTo>
                    <a:pt x="16000" y="120000"/>
                  </a:moveTo>
                  <a:cubicBezTo>
                    <a:pt x="24000" y="120000"/>
                    <a:pt x="32000" y="120000"/>
                    <a:pt x="32000" y="112000"/>
                  </a:cubicBezTo>
                  <a:cubicBezTo>
                    <a:pt x="112000" y="40000"/>
                    <a:pt x="112000" y="40000"/>
                    <a:pt x="112000" y="40000"/>
                  </a:cubicBezTo>
                  <a:cubicBezTo>
                    <a:pt x="120000" y="32000"/>
                    <a:pt x="120000" y="16000"/>
                    <a:pt x="112000" y="8000"/>
                  </a:cubicBezTo>
                  <a:cubicBezTo>
                    <a:pt x="104000" y="0"/>
                    <a:pt x="88000" y="0"/>
                    <a:pt x="88000" y="8000"/>
                  </a:cubicBezTo>
                  <a:cubicBezTo>
                    <a:pt x="8000" y="88000"/>
                    <a:pt x="8000" y="88000"/>
                    <a:pt x="8000" y="88000"/>
                  </a:cubicBezTo>
                  <a:cubicBezTo>
                    <a:pt x="0" y="96000"/>
                    <a:pt x="0" y="112000"/>
                    <a:pt x="8000" y="112000"/>
                  </a:cubicBezTo>
                  <a:cubicBezTo>
                    <a:pt x="8000" y="120000"/>
                    <a:pt x="16000" y="120000"/>
                    <a:pt x="16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0347325" y="4478338"/>
              <a:ext cx="288900" cy="331800"/>
            </a:xfrm>
            <a:custGeom>
              <a:avLst/>
              <a:gdLst/>
              <a:ahLst/>
              <a:cxnLst/>
              <a:rect l="l" t="t" r="r" b="b"/>
              <a:pathLst>
                <a:path w="120000" h="120000" extrusionOk="0">
                  <a:moveTo>
                    <a:pt x="17777" y="89032"/>
                  </a:moveTo>
                  <a:cubicBezTo>
                    <a:pt x="26666" y="96774"/>
                    <a:pt x="31111" y="106451"/>
                    <a:pt x="31111" y="116129"/>
                  </a:cubicBezTo>
                  <a:cubicBezTo>
                    <a:pt x="31111" y="118064"/>
                    <a:pt x="33333" y="120000"/>
                    <a:pt x="35555" y="120000"/>
                  </a:cubicBezTo>
                  <a:cubicBezTo>
                    <a:pt x="82222" y="120000"/>
                    <a:pt x="82222" y="120000"/>
                    <a:pt x="82222" y="120000"/>
                  </a:cubicBezTo>
                  <a:cubicBezTo>
                    <a:pt x="84444" y="120000"/>
                    <a:pt x="86666" y="118064"/>
                    <a:pt x="86666" y="116129"/>
                  </a:cubicBezTo>
                  <a:cubicBezTo>
                    <a:pt x="86666" y="114193"/>
                    <a:pt x="86666" y="114193"/>
                    <a:pt x="86666" y="114193"/>
                  </a:cubicBezTo>
                  <a:cubicBezTo>
                    <a:pt x="86666" y="106451"/>
                    <a:pt x="91111" y="96774"/>
                    <a:pt x="100000" y="90967"/>
                  </a:cubicBezTo>
                  <a:cubicBezTo>
                    <a:pt x="113333" y="81290"/>
                    <a:pt x="120000" y="67741"/>
                    <a:pt x="120000" y="52258"/>
                  </a:cubicBezTo>
                  <a:cubicBezTo>
                    <a:pt x="120000" y="38709"/>
                    <a:pt x="111111" y="25161"/>
                    <a:pt x="100000" y="15483"/>
                  </a:cubicBezTo>
                  <a:cubicBezTo>
                    <a:pt x="86666" y="3870"/>
                    <a:pt x="68888" y="0"/>
                    <a:pt x="53333" y="1935"/>
                  </a:cubicBezTo>
                  <a:cubicBezTo>
                    <a:pt x="26666" y="3870"/>
                    <a:pt x="4444" y="23225"/>
                    <a:pt x="0" y="46451"/>
                  </a:cubicBezTo>
                  <a:cubicBezTo>
                    <a:pt x="0" y="63870"/>
                    <a:pt x="4444" y="79354"/>
                    <a:pt x="17777" y="89032"/>
                  </a:cubicBezTo>
                  <a:close/>
                  <a:moveTo>
                    <a:pt x="11111" y="48387"/>
                  </a:moveTo>
                  <a:cubicBezTo>
                    <a:pt x="13333" y="29032"/>
                    <a:pt x="31111" y="13548"/>
                    <a:pt x="53333" y="11612"/>
                  </a:cubicBezTo>
                  <a:cubicBezTo>
                    <a:pt x="68888" y="9677"/>
                    <a:pt x="82222" y="13548"/>
                    <a:pt x="93333" y="21290"/>
                  </a:cubicBezTo>
                  <a:cubicBezTo>
                    <a:pt x="102222" y="29032"/>
                    <a:pt x="108888" y="40645"/>
                    <a:pt x="108888" y="52258"/>
                  </a:cubicBezTo>
                  <a:cubicBezTo>
                    <a:pt x="108888" y="65806"/>
                    <a:pt x="102222" y="75483"/>
                    <a:pt x="93333" y="85161"/>
                  </a:cubicBezTo>
                  <a:cubicBezTo>
                    <a:pt x="84444" y="90967"/>
                    <a:pt x="77777" y="102580"/>
                    <a:pt x="77777" y="112258"/>
                  </a:cubicBezTo>
                  <a:cubicBezTo>
                    <a:pt x="40000" y="112258"/>
                    <a:pt x="40000" y="112258"/>
                    <a:pt x="40000" y="112258"/>
                  </a:cubicBezTo>
                  <a:cubicBezTo>
                    <a:pt x="40000" y="100645"/>
                    <a:pt x="33333" y="90967"/>
                    <a:pt x="26666" y="83225"/>
                  </a:cubicBezTo>
                  <a:cubicBezTo>
                    <a:pt x="15555" y="73548"/>
                    <a:pt x="8888" y="61935"/>
                    <a:pt x="11111" y="4838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 name="Google Shape;78;p4"/>
          <p:cNvGrpSpPr/>
          <p:nvPr/>
        </p:nvGrpSpPr>
        <p:grpSpPr>
          <a:xfrm>
            <a:off x="0" y="0"/>
            <a:ext cx="2266938" cy="1754200"/>
            <a:chOff x="9598025" y="882650"/>
            <a:chExt cx="2266938" cy="1754200"/>
          </a:xfrm>
        </p:grpSpPr>
        <p:sp>
          <p:nvSpPr>
            <p:cNvPr id="79" name="Google Shape;79;p4"/>
            <p:cNvSpPr/>
            <p:nvPr/>
          </p:nvSpPr>
          <p:spPr>
            <a:xfrm>
              <a:off x="10239375" y="1881188"/>
              <a:ext cx="139800" cy="90600"/>
            </a:xfrm>
            <a:custGeom>
              <a:avLst/>
              <a:gdLst/>
              <a:ahLst/>
              <a:cxnLst/>
              <a:rect l="l" t="t" r="r" b="b"/>
              <a:pathLst>
                <a:path w="120000" h="120000" extrusionOk="0">
                  <a:moveTo>
                    <a:pt x="106153" y="28235"/>
                  </a:moveTo>
                  <a:cubicBezTo>
                    <a:pt x="50769" y="28235"/>
                    <a:pt x="50769" y="28235"/>
                    <a:pt x="50769" y="28235"/>
                  </a:cubicBezTo>
                  <a:cubicBezTo>
                    <a:pt x="110769" y="91764"/>
                    <a:pt x="110769" y="91764"/>
                    <a:pt x="110769" y="91764"/>
                  </a:cubicBezTo>
                  <a:cubicBezTo>
                    <a:pt x="115384" y="91764"/>
                    <a:pt x="120000" y="105882"/>
                    <a:pt x="115384" y="112941"/>
                  </a:cubicBezTo>
                  <a:cubicBezTo>
                    <a:pt x="110769" y="120000"/>
                    <a:pt x="106153" y="120000"/>
                    <a:pt x="101538" y="120000"/>
                  </a:cubicBezTo>
                  <a:cubicBezTo>
                    <a:pt x="4615" y="28235"/>
                    <a:pt x="4615" y="28235"/>
                    <a:pt x="4615" y="28235"/>
                  </a:cubicBezTo>
                  <a:cubicBezTo>
                    <a:pt x="4615" y="28235"/>
                    <a:pt x="0" y="14117"/>
                    <a:pt x="0" y="7058"/>
                  </a:cubicBezTo>
                  <a:cubicBezTo>
                    <a:pt x="4615" y="0"/>
                    <a:pt x="9230" y="0"/>
                    <a:pt x="13846" y="0"/>
                  </a:cubicBezTo>
                  <a:cubicBezTo>
                    <a:pt x="106153" y="0"/>
                    <a:pt x="106153" y="0"/>
                    <a:pt x="106153" y="0"/>
                  </a:cubicBezTo>
                  <a:cubicBezTo>
                    <a:pt x="110769" y="0"/>
                    <a:pt x="115384" y="7058"/>
                    <a:pt x="115384" y="14117"/>
                  </a:cubicBezTo>
                  <a:cubicBezTo>
                    <a:pt x="115384" y="21176"/>
                    <a:pt x="110769" y="28235"/>
                    <a:pt x="106153" y="2823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9598025" y="882650"/>
              <a:ext cx="995400" cy="1546200"/>
            </a:xfrm>
            <a:custGeom>
              <a:avLst/>
              <a:gdLst/>
              <a:ahLst/>
              <a:cxnLst/>
              <a:rect l="l" t="t" r="r" b="b"/>
              <a:pathLst>
                <a:path w="120000" h="120000" extrusionOk="0">
                  <a:moveTo>
                    <a:pt x="119354" y="70000"/>
                  </a:moveTo>
                  <a:cubicBezTo>
                    <a:pt x="119354" y="69583"/>
                    <a:pt x="120000" y="69166"/>
                    <a:pt x="119354" y="69166"/>
                  </a:cubicBezTo>
                  <a:cubicBezTo>
                    <a:pt x="119354" y="68750"/>
                    <a:pt x="119354" y="68333"/>
                    <a:pt x="118709" y="68333"/>
                  </a:cubicBezTo>
                  <a:cubicBezTo>
                    <a:pt x="107096" y="65833"/>
                    <a:pt x="107096" y="65833"/>
                    <a:pt x="107096" y="65833"/>
                  </a:cubicBezTo>
                  <a:cubicBezTo>
                    <a:pt x="109677" y="60833"/>
                    <a:pt x="109677" y="60833"/>
                    <a:pt x="109677" y="60833"/>
                  </a:cubicBezTo>
                  <a:cubicBezTo>
                    <a:pt x="110322" y="60833"/>
                    <a:pt x="110322" y="60416"/>
                    <a:pt x="109677" y="60416"/>
                  </a:cubicBezTo>
                  <a:cubicBezTo>
                    <a:pt x="109677" y="60000"/>
                    <a:pt x="109032" y="60000"/>
                    <a:pt x="109032" y="59583"/>
                  </a:cubicBezTo>
                  <a:cubicBezTo>
                    <a:pt x="81290" y="55416"/>
                    <a:pt x="81290" y="55416"/>
                    <a:pt x="81290" y="55416"/>
                  </a:cubicBezTo>
                  <a:cubicBezTo>
                    <a:pt x="101935" y="48333"/>
                    <a:pt x="101935" y="48333"/>
                    <a:pt x="101935" y="48333"/>
                  </a:cubicBezTo>
                  <a:cubicBezTo>
                    <a:pt x="101935" y="48333"/>
                    <a:pt x="102580" y="47916"/>
                    <a:pt x="102580" y="47500"/>
                  </a:cubicBezTo>
                  <a:cubicBezTo>
                    <a:pt x="102580" y="47500"/>
                    <a:pt x="103225" y="43333"/>
                    <a:pt x="98064" y="39166"/>
                  </a:cubicBezTo>
                  <a:cubicBezTo>
                    <a:pt x="92903" y="35833"/>
                    <a:pt x="85161" y="33750"/>
                    <a:pt x="73548" y="33750"/>
                  </a:cubicBezTo>
                  <a:cubicBezTo>
                    <a:pt x="73548" y="25416"/>
                    <a:pt x="73548" y="25416"/>
                    <a:pt x="73548" y="25416"/>
                  </a:cubicBezTo>
                  <a:cubicBezTo>
                    <a:pt x="100000" y="0"/>
                    <a:pt x="100000" y="0"/>
                    <a:pt x="100000" y="0"/>
                  </a:cubicBezTo>
                  <a:cubicBezTo>
                    <a:pt x="96129" y="0"/>
                    <a:pt x="96129" y="0"/>
                    <a:pt x="96129" y="0"/>
                  </a:cubicBezTo>
                  <a:cubicBezTo>
                    <a:pt x="70967" y="24166"/>
                    <a:pt x="70967" y="24166"/>
                    <a:pt x="70967" y="24166"/>
                  </a:cubicBezTo>
                  <a:cubicBezTo>
                    <a:pt x="70322" y="24583"/>
                    <a:pt x="70322" y="24583"/>
                    <a:pt x="70322" y="25000"/>
                  </a:cubicBezTo>
                  <a:cubicBezTo>
                    <a:pt x="70322" y="34583"/>
                    <a:pt x="70322" y="34583"/>
                    <a:pt x="70322" y="34583"/>
                  </a:cubicBezTo>
                  <a:cubicBezTo>
                    <a:pt x="70322" y="35416"/>
                    <a:pt x="70967" y="35833"/>
                    <a:pt x="72258" y="35833"/>
                  </a:cubicBezTo>
                  <a:cubicBezTo>
                    <a:pt x="83225" y="35833"/>
                    <a:pt x="90967" y="37500"/>
                    <a:pt x="95483" y="40416"/>
                  </a:cubicBezTo>
                  <a:cubicBezTo>
                    <a:pt x="99354" y="42916"/>
                    <a:pt x="99354" y="45833"/>
                    <a:pt x="99354" y="47083"/>
                  </a:cubicBezTo>
                  <a:cubicBezTo>
                    <a:pt x="76129" y="54583"/>
                    <a:pt x="76129" y="54583"/>
                    <a:pt x="76129" y="54583"/>
                  </a:cubicBezTo>
                  <a:cubicBezTo>
                    <a:pt x="76129" y="55000"/>
                    <a:pt x="75483" y="55416"/>
                    <a:pt x="75483" y="55833"/>
                  </a:cubicBezTo>
                  <a:cubicBezTo>
                    <a:pt x="75483" y="56250"/>
                    <a:pt x="76129" y="56250"/>
                    <a:pt x="76774" y="56666"/>
                  </a:cubicBezTo>
                  <a:cubicBezTo>
                    <a:pt x="106451" y="61250"/>
                    <a:pt x="106451" y="61250"/>
                    <a:pt x="106451" y="61250"/>
                  </a:cubicBezTo>
                  <a:cubicBezTo>
                    <a:pt x="103870" y="66250"/>
                    <a:pt x="103870" y="66250"/>
                    <a:pt x="103870" y="66250"/>
                  </a:cubicBezTo>
                  <a:cubicBezTo>
                    <a:pt x="103870" y="66666"/>
                    <a:pt x="103870" y="66666"/>
                    <a:pt x="103870" y="67083"/>
                  </a:cubicBezTo>
                  <a:cubicBezTo>
                    <a:pt x="104516" y="67500"/>
                    <a:pt x="104516" y="67500"/>
                    <a:pt x="105161" y="67500"/>
                  </a:cubicBezTo>
                  <a:cubicBezTo>
                    <a:pt x="115483" y="70000"/>
                    <a:pt x="115483" y="70000"/>
                    <a:pt x="115483" y="70000"/>
                  </a:cubicBezTo>
                  <a:cubicBezTo>
                    <a:pt x="101935" y="81666"/>
                    <a:pt x="101935" y="81666"/>
                    <a:pt x="101935" y="81666"/>
                  </a:cubicBezTo>
                  <a:cubicBezTo>
                    <a:pt x="101935" y="82083"/>
                    <a:pt x="101935" y="82083"/>
                    <a:pt x="101935" y="82500"/>
                  </a:cubicBezTo>
                  <a:cubicBezTo>
                    <a:pt x="101935" y="96666"/>
                    <a:pt x="97419" y="102083"/>
                    <a:pt x="97419" y="102083"/>
                  </a:cubicBezTo>
                  <a:cubicBezTo>
                    <a:pt x="96774" y="102500"/>
                    <a:pt x="96774" y="102916"/>
                    <a:pt x="96774" y="102916"/>
                  </a:cubicBezTo>
                  <a:cubicBezTo>
                    <a:pt x="97419" y="103333"/>
                    <a:pt x="97419" y="103333"/>
                    <a:pt x="98064" y="103750"/>
                  </a:cubicBezTo>
                  <a:cubicBezTo>
                    <a:pt x="111612" y="105833"/>
                    <a:pt x="113548" y="112916"/>
                    <a:pt x="114193" y="116666"/>
                  </a:cubicBezTo>
                  <a:cubicBezTo>
                    <a:pt x="105806" y="112083"/>
                    <a:pt x="101935" y="112083"/>
                    <a:pt x="89677" y="111666"/>
                  </a:cubicBezTo>
                  <a:cubicBezTo>
                    <a:pt x="82580" y="111666"/>
                    <a:pt x="73548" y="111666"/>
                    <a:pt x="60000" y="110833"/>
                  </a:cubicBezTo>
                  <a:cubicBezTo>
                    <a:pt x="40000" y="109166"/>
                    <a:pt x="25806" y="104166"/>
                    <a:pt x="18709" y="95833"/>
                  </a:cubicBezTo>
                  <a:cubicBezTo>
                    <a:pt x="13548" y="89583"/>
                    <a:pt x="14193" y="83333"/>
                    <a:pt x="14193" y="83333"/>
                  </a:cubicBezTo>
                  <a:cubicBezTo>
                    <a:pt x="14193" y="83333"/>
                    <a:pt x="14193" y="83333"/>
                    <a:pt x="14193" y="83333"/>
                  </a:cubicBezTo>
                  <a:cubicBezTo>
                    <a:pt x="14193" y="83333"/>
                    <a:pt x="14193" y="78333"/>
                    <a:pt x="14193" y="69583"/>
                  </a:cubicBezTo>
                  <a:cubicBezTo>
                    <a:pt x="14193" y="53750"/>
                    <a:pt x="26451" y="49166"/>
                    <a:pt x="27096" y="49166"/>
                  </a:cubicBezTo>
                  <a:cubicBezTo>
                    <a:pt x="27096" y="49166"/>
                    <a:pt x="27741" y="48750"/>
                    <a:pt x="27741" y="48333"/>
                  </a:cubicBezTo>
                  <a:cubicBezTo>
                    <a:pt x="27741" y="32500"/>
                    <a:pt x="27741" y="32500"/>
                    <a:pt x="27741" y="32500"/>
                  </a:cubicBezTo>
                  <a:cubicBezTo>
                    <a:pt x="27741" y="32083"/>
                    <a:pt x="27741" y="32083"/>
                    <a:pt x="27096" y="31666"/>
                  </a:cubicBezTo>
                  <a:cubicBezTo>
                    <a:pt x="21935" y="28333"/>
                    <a:pt x="21935" y="28333"/>
                    <a:pt x="21935" y="28333"/>
                  </a:cubicBezTo>
                  <a:cubicBezTo>
                    <a:pt x="10322" y="20833"/>
                    <a:pt x="3225" y="10833"/>
                    <a:pt x="3225" y="0"/>
                  </a:cubicBezTo>
                  <a:cubicBezTo>
                    <a:pt x="0" y="0"/>
                    <a:pt x="0" y="0"/>
                    <a:pt x="0" y="0"/>
                  </a:cubicBezTo>
                  <a:cubicBezTo>
                    <a:pt x="645" y="11250"/>
                    <a:pt x="7096" y="21666"/>
                    <a:pt x="19354" y="29583"/>
                  </a:cubicBezTo>
                  <a:cubicBezTo>
                    <a:pt x="24516" y="32916"/>
                    <a:pt x="24516" y="32916"/>
                    <a:pt x="24516" y="32916"/>
                  </a:cubicBezTo>
                  <a:cubicBezTo>
                    <a:pt x="24516" y="47916"/>
                    <a:pt x="24516" y="47916"/>
                    <a:pt x="24516" y="47916"/>
                  </a:cubicBezTo>
                  <a:cubicBezTo>
                    <a:pt x="21290" y="49166"/>
                    <a:pt x="10967" y="54583"/>
                    <a:pt x="10967" y="69583"/>
                  </a:cubicBezTo>
                  <a:cubicBezTo>
                    <a:pt x="10967" y="77916"/>
                    <a:pt x="10967" y="82916"/>
                    <a:pt x="10967" y="83333"/>
                  </a:cubicBezTo>
                  <a:cubicBezTo>
                    <a:pt x="10967" y="84583"/>
                    <a:pt x="9677" y="109166"/>
                    <a:pt x="60000" y="112500"/>
                  </a:cubicBezTo>
                  <a:cubicBezTo>
                    <a:pt x="73548" y="113333"/>
                    <a:pt x="82580" y="113750"/>
                    <a:pt x="89677" y="113750"/>
                  </a:cubicBezTo>
                  <a:cubicBezTo>
                    <a:pt x="103225" y="114166"/>
                    <a:pt x="105161" y="114166"/>
                    <a:pt x="114193" y="119583"/>
                  </a:cubicBezTo>
                  <a:cubicBezTo>
                    <a:pt x="114838" y="119583"/>
                    <a:pt x="115483" y="120000"/>
                    <a:pt x="116129" y="119583"/>
                  </a:cubicBezTo>
                  <a:cubicBezTo>
                    <a:pt x="116774" y="119583"/>
                    <a:pt x="116774" y="119166"/>
                    <a:pt x="116774" y="118750"/>
                  </a:cubicBezTo>
                  <a:cubicBezTo>
                    <a:pt x="116774" y="118750"/>
                    <a:pt x="118709" y="105833"/>
                    <a:pt x="100645" y="102083"/>
                  </a:cubicBezTo>
                  <a:cubicBezTo>
                    <a:pt x="101935" y="99583"/>
                    <a:pt x="104516" y="93750"/>
                    <a:pt x="105161" y="82500"/>
                  </a:cubicBezTo>
                  <a:lnTo>
                    <a:pt x="119354" y="7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0672763" y="1581150"/>
              <a:ext cx="1192200" cy="1055700"/>
            </a:xfrm>
            <a:custGeom>
              <a:avLst/>
              <a:gdLst/>
              <a:ahLst/>
              <a:cxnLst/>
              <a:rect l="l" t="t" r="r" b="b"/>
              <a:pathLst>
                <a:path w="120000" h="120000" extrusionOk="0">
                  <a:moveTo>
                    <a:pt x="59730" y="120000"/>
                  </a:moveTo>
                  <a:cubicBezTo>
                    <a:pt x="26905" y="120000"/>
                    <a:pt x="0" y="95025"/>
                    <a:pt x="0" y="64568"/>
                  </a:cubicBezTo>
                  <a:cubicBezTo>
                    <a:pt x="0" y="49949"/>
                    <a:pt x="5919" y="35939"/>
                    <a:pt x="17219" y="25583"/>
                  </a:cubicBezTo>
                  <a:cubicBezTo>
                    <a:pt x="2152" y="2436"/>
                    <a:pt x="2152" y="2436"/>
                    <a:pt x="2152" y="2436"/>
                  </a:cubicBezTo>
                  <a:cubicBezTo>
                    <a:pt x="1614" y="1827"/>
                    <a:pt x="1614" y="1218"/>
                    <a:pt x="2152" y="609"/>
                  </a:cubicBezTo>
                  <a:cubicBezTo>
                    <a:pt x="2152" y="609"/>
                    <a:pt x="2690" y="0"/>
                    <a:pt x="2690" y="0"/>
                  </a:cubicBezTo>
                  <a:cubicBezTo>
                    <a:pt x="3228" y="0"/>
                    <a:pt x="3228" y="0"/>
                    <a:pt x="3228" y="0"/>
                  </a:cubicBezTo>
                  <a:cubicBezTo>
                    <a:pt x="39282" y="12182"/>
                    <a:pt x="39282" y="12182"/>
                    <a:pt x="39282" y="12182"/>
                  </a:cubicBezTo>
                  <a:cubicBezTo>
                    <a:pt x="45739" y="9746"/>
                    <a:pt x="52735" y="9137"/>
                    <a:pt x="59730" y="9137"/>
                  </a:cubicBezTo>
                  <a:cubicBezTo>
                    <a:pt x="93094" y="9137"/>
                    <a:pt x="119999" y="34111"/>
                    <a:pt x="119999" y="64568"/>
                  </a:cubicBezTo>
                  <a:cubicBezTo>
                    <a:pt x="119999" y="95025"/>
                    <a:pt x="93094" y="120000"/>
                    <a:pt x="59730" y="120000"/>
                  </a:cubicBezTo>
                  <a:close/>
                  <a:moveTo>
                    <a:pt x="59730" y="11573"/>
                  </a:moveTo>
                  <a:cubicBezTo>
                    <a:pt x="52735" y="11573"/>
                    <a:pt x="46278" y="12791"/>
                    <a:pt x="39820" y="15228"/>
                  </a:cubicBezTo>
                  <a:cubicBezTo>
                    <a:pt x="39282" y="15228"/>
                    <a:pt x="39282" y="15228"/>
                    <a:pt x="38744" y="15228"/>
                  </a:cubicBezTo>
                  <a:cubicBezTo>
                    <a:pt x="6457" y="4263"/>
                    <a:pt x="6457" y="4263"/>
                    <a:pt x="6457" y="4263"/>
                  </a:cubicBezTo>
                  <a:cubicBezTo>
                    <a:pt x="19910" y="24974"/>
                    <a:pt x="19910" y="24974"/>
                    <a:pt x="19910" y="24974"/>
                  </a:cubicBezTo>
                  <a:cubicBezTo>
                    <a:pt x="19910" y="25583"/>
                    <a:pt x="19910" y="26192"/>
                    <a:pt x="19372" y="26802"/>
                  </a:cubicBezTo>
                  <a:cubicBezTo>
                    <a:pt x="8609" y="37157"/>
                    <a:pt x="2152" y="50558"/>
                    <a:pt x="2152" y="64568"/>
                  </a:cubicBezTo>
                  <a:cubicBezTo>
                    <a:pt x="2152" y="93807"/>
                    <a:pt x="27982" y="117563"/>
                    <a:pt x="59730" y="117563"/>
                  </a:cubicBezTo>
                  <a:cubicBezTo>
                    <a:pt x="91479" y="117563"/>
                    <a:pt x="117309" y="93807"/>
                    <a:pt x="117309" y="64568"/>
                  </a:cubicBezTo>
                  <a:cubicBezTo>
                    <a:pt x="117309" y="35329"/>
                    <a:pt x="91479" y="11573"/>
                    <a:pt x="59730" y="1157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4"/>
            <p:cNvSpPr/>
            <p:nvPr/>
          </p:nvSpPr>
          <p:spPr>
            <a:xfrm>
              <a:off x="10914063" y="1881188"/>
              <a:ext cx="679500" cy="531900"/>
            </a:xfrm>
            <a:custGeom>
              <a:avLst/>
              <a:gdLst/>
              <a:ahLst/>
              <a:cxnLst/>
              <a:rect l="l" t="t" r="r" b="b"/>
              <a:pathLst>
                <a:path w="120000" h="120000" extrusionOk="0">
                  <a:moveTo>
                    <a:pt x="92598" y="86060"/>
                  </a:moveTo>
                  <a:cubicBezTo>
                    <a:pt x="90708" y="84848"/>
                    <a:pt x="87874" y="84848"/>
                    <a:pt x="85984" y="86060"/>
                  </a:cubicBezTo>
                  <a:cubicBezTo>
                    <a:pt x="79370" y="76363"/>
                    <a:pt x="79370" y="76363"/>
                    <a:pt x="79370" y="76363"/>
                  </a:cubicBezTo>
                  <a:cubicBezTo>
                    <a:pt x="80314" y="73939"/>
                    <a:pt x="82204" y="71515"/>
                    <a:pt x="83149" y="69090"/>
                  </a:cubicBezTo>
                  <a:cubicBezTo>
                    <a:pt x="85039" y="64242"/>
                    <a:pt x="85984" y="59393"/>
                    <a:pt x="85039" y="54545"/>
                  </a:cubicBezTo>
                  <a:cubicBezTo>
                    <a:pt x="104881" y="47272"/>
                    <a:pt x="104881" y="47272"/>
                    <a:pt x="104881" y="47272"/>
                  </a:cubicBezTo>
                  <a:cubicBezTo>
                    <a:pt x="105826" y="48484"/>
                    <a:pt x="106771" y="49696"/>
                    <a:pt x="107716" y="50909"/>
                  </a:cubicBezTo>
                  <a:cubicBezTo>
                    <a:pt x="111496" y="53333"/>
                    <a:pt x="116220" y="50909"/>
                    <a:pt x="118110" y="46060"/>
                  </a:cubicBezTo>
                  <a:cubicBezTo>
                    <a:pt x="120000" y="41212"/>
                    <a:pt x="119055" y="35151"/>
                    <a:pt x="115275" y="32727"/>
                  </a:cubicBezTo>
                  <a:cubicBezTo>
                    <a:pt x="111496" y="30303"/>
                    <a:pt x="106771" y="31515"/>
                    <a:pt x="104881" y="36363"/>
                  </a:cubicBezTo>
                  <a:cubicBezTo>
                    <a:pt x="103937" y="38787"/>
                    <a:pt x="103937" y="40000"/>
                    <a:pt x="103937" y="41212"/>
                  </a:cubicBezTo>
                  <a:cubicBezTo>
                    <a:pt x="84094" y="49696"/>
                    <a:pt x="84094" y="49696"/>
                    <a:pt x="84094" y="49696"/>
                  </a:cubicBezTo>
                  <a:cubicBezTo>
                    <a:pt x="82204" y="44848"/>
                    <a:pt x="79370" y="41212"/>
                    <a:pt x="76535" y="38787"/>
                  </a:cubicBezTo>
                  <a:cubicBezTo>
                    <a:pt x="70866" y="35151"/>
                    <a:pt x="64251" y="36363"/>
                    <a:pt x="58582" y="40000"/>
                  </a:cubicBezTo>
                  <a:cubicBezTo>
                    <a:pt x="44409" y="16969"/>
                    <a:pt x="44409" y="16969"/>
                    <a:pt x="44409" y="16969"/>
                  </a:cubicBezTo>
                  <a:cubicBezTo>
                    <a:pt x="45354" y="16969"/>
                    <a:pt x="45354" y="16969"/>
                    <a:pt x="45354" y="15757"/>
                  </a:cubicBezTo>
                  <a:cubicBezTo>
                    <a:pt x="47244" y="10909"/>
                    <a:pt x="46299" y="4848"/>
                    <a:pt x="42519" y="2424"/>
                  </a:cubicBezTo>
                  <a:cubicBezTo>
                    <a:pt x="37795" y="0"/>
                    <a:pt x="33070" y="1212"/>
                    <a:pt x="31181" y="6060"/>
                  </a:cubicBezTo>
                  <a:cubicBezTo>
                    <a:pt x="29291" y="10909"/>
                    <a:pt x="31181" y="18181"/>
                    <a:pt x="34960" y="20606"/>
                  </a:cubicBezTo>
                  <a:cubicBezTo>
                    <a:pt x="36850" y="21818"/>
                    <a:pt x="38740" y="21818"/>
                    <a:pt x="41574" y="20606"/>
                  </a:cubicBezTo>
                  <a:cubicBezTo>
                    <a:pt x="55748" y="43636"/>
                    <a:pt x="55748" y="43636"/>
                    <a:pt x="55748" y="43636"/>
                  </a:cubicBezTo>
                  <a:cubicBezTo>
                    <a:pt x="54803" y="44848"/>
                    <a:pt x="53858" y="46060"/>
                    <a:pt x="52913" y="48484"/>
                  </a:cubicBezTo>
                  <a:cubicBezTo>
                    <a:pt x="51023" y="53333"/>
                    <a:pt x="50078" y="58181"/>
                    <a:pt x="51023" y="63030"/>
                  </a:cubicBezTo>
                  <a:cubicBezTo>
                    <a:pt x="16062" y="76363"/>
                    <a:pt x="16062" y="76363"/>
                    <a:pt x="16062" y="76363"/>
                  </a:cubicBezTo>
                  <a:cubicBezTo>
                    <a:pt x="15118" y="75151"/>
                    <a:pt x="14173" y="73939"/>
                    <a:pt x="13228" y="72727"/>
                  </a:cubicBezTo>
                  <a:cubicBezTo>
                    <a:pt x="9448" y="70303"/>
                    <a:pt x="4724" y="72727"/>
                    <a:pt x="1889" y="77575"/>
                  </a:cubicBezTo>
                  <a:cubicBezTo>
                    <a:pt x="0" y="82424"/>
                    <a:pt x="1889" y="88484"/>
                    <a:pt x="5669" y="90909"/>
                  </a:cubicBezTo>
                  <a:cubicBezTo>
                    <a:pt x="9448" y="93333"/>
                    <a:pt x="14173" y="92121"/>
                    <a:pt x="16062" y="87272"/>
                  </a:cubicBezTo>
                  <a:cubicBezTo>
                    <a:pt x="17007" y="84848"/>
                    <a:pt x="17007" y="83636"/>
                    <a:pt x="17007" y="82424"/>
                  </a:cubicBezTo>
                  <a:cubicBezTo>
                    <a:pt x="51968" y="67878"/>
                    <a:pt x="51968" y="67878"/>
                    <a:pt x="51968" y="67878"/>
                  </a:cubicBezTo>
                  <a:cubicBezTo>
                    <a:pt x="53858" y="71515"/>
                    <a:pt x="55748" y="75151"/>
                    <a:pt x="57637" y="76363"/>
                  </a:cubicBezTo>
                  <a:cubicBezTo>
                    <a:pt x="49133" y="98181"/>
                    <a:pt x="49133" y="98181"/>
                    <a:pt x="49133" y="98181"/>
                  </a:cubicBezTo>
                  <a:cubicBezTo>
                    <a:pt x="46299" y="96969"/>
                    <a:pt x="42519" y="99393"/>
                    <a:pt x="40629" y="103030"/>
                  </a:cubicBezTo>
                  <a:cubicBezTo>
                    <a:pt x="38740" y="107878"/>
                    <a:pt x="39685" y="113939"/>
                    <a:pt x="44409" y="117575"/>
                  </a:cubicBezTo>
                  <a:cubicBezTo>
                    <a:pt x="48188" y="119999"/>
                    <a:pt x="52913" y="117575"/>
                    <a:pt x="54803" y="112727"/>
                  </a:cubicBezTo>
                  <a:cubicBezTo>
                    <a:pt x="56692" y="109090"/>
                    <a:pt x="55748" y="104242"/>
                    <a:pt x="52913" y="100606"/>
                  </a:cubicBezTo>
                  <a:cubicBezTo>
                    <a:pt x="62362" y="80000"/>
                    <a:pt x="62362" y="80000"/>
                    <a:pt x="62362" y="80000"/>
                  </a:cubicBezTo>
                  <a:cubicBezTo>
                    <a:pt x="66141" y="81212"/>
                    <a:pt x="70866" y="81212"/>
                    <a:pt x="75590" y="78787"/>
                  </a:cubicBezTo>
                  <a:cubicBezTo>
                    <a:pt x="82204" y="89696"/>
                    <a:pt x="82204" y="89696"/>
                    <a:pt x="82204" y="89696"/>
                  </a:cubicBezTo>
                  <a:cubicBezTo>
                    <a:pt x="82204" y="89696"/>
                    <a:pt x="82204" y="90909"/>
                    <a:pt x="82204" y="90909"/>
                  </a:cubicBezTo>
                  <a:cubicBezTo>
                    <a:pt x="80314" y="95757"/>
                    <a:pt x="82204" y="101818"/>
                    <a:pt x="85984" y="104242"/>
                  </a:cubicBezTo>
                  <a:cubicBezTo>
                    <a:pt x="89763" y="106666"/>
                    <a:pt x="94488" y="105454"/>
                    <a:pt x="96377" y="99393"/>
                  </a:cubicBezTo>
                  <a:cubicBezTo>
                    <a:pt x="98267" y="94545"/>
                    <a:pt x="96377" y="88484"/>
                    <a:pt x="92598" y="86060"/>
                  </a:cubicBezTo>
                  <a:close/>
                  <a:moveTo>
                    <a:pt x="36850" y="15757"/>
                  </a:moveTo>
                  <a:cubicBezTo>
                    <a:pt x="34960" y="14545"/>
                    <a:pt x="34015" y="10909"/>
                    <a:pt x="34960" y="9696"/>
                  </a:cubicBezTo>
                  <a:cubicBezTo>
                    <a:pt x="35905" y="7272"/>
                    <a:pt x="38740" y="6060"/>
                    <a:pt x="39685" y="7272"/>
                  </a:cubicBezTo>
                  <a:cubicBezTo>
                    <a:pt x="41574" y="8484"/>
                    <a:pt x="42519" y="10909"/>
                    <a:pt x="41574" y="13333"/>
                  </a:cubicBezTo>
                  <a:cubicBezTo>
                    <a:pt x="40629" y="15757"/>
                    <a:pt x="38740" y="15757"/>
                    <a:pt x="36850" y="15757"/>
                  </a:cubicBezTo>
                  <a:close/>
                  <a:moveTo>
                    <a:pt x="113385" y="37575"/>
                  </a:moveTo>
                  <a:cubicBezTo>
                    <a:pt x="114330" y="38787"/>
                    <a:pt x="115275" y="41212"/>
                    <a:pt x="114330" y="43636"/>
                  </a:cubicBezTo>
                  <a:cubicBezTo>
                    <a:pt x="113385" y="46060"/>
                    <a:pt x="111496" y="47272"/>
                    <a:pt x="109606" y="46060"/>
                  </a:cubicBezTo>
                  <a:cubicBezTo>
                    <a:pt x="107716" y="44848"/>
                    <a:pt x="107716" y="41212"/>
                    <a:pt x="108661" y="40000"/>
                  </a:cubicBezTo>
                  <a:cubicBezTo>
                    <a:pt x="109606" y="37575"/>
                    <a:pt x="111496" y="36363"/>
                    <a:pt x="113385" y="37575"/>
                  </a:cubicBezTo>
                  <a:close/>
                  <a:moveTo>
                    <a:pt x="7559" y="86060"/>
                  </a:moveTo>
                  <a:cubicBezTo>
                    <a:pt x="5669" y="84848"/>
                    <a:pt x="5669" y="82424"/>
                    <a:pt x="6614" y="80000"/>
                  </a:cubicBezTo>
                  <a:cubicBezTo>
                    <a:pt x="6614" y="77575"/>
                    <a:pt x="9448" y="76363"/>
                    <a:pt x="10393" y="77575"/>
                  </a:cubicBezTo>
                  <a:cubicBezTo>
                    <a:pt x="12283" y="78787"/>
                    <a:pt x="13228" y="82424"/>
                    <a:pt x="12283" y="83636"/>
                  </a:cubicBezTo>
                  <a:cubicBezTo>
                    <a:pt x="11338" y="86060"/>
                    <a:pt x="9448" y="87272"/>
                    <a:pt x="7559" y="86060"/>
                  </a:cubicBezTo>
                  <a:close/>
                  <a:moveTo>
                    <a:pt x="51023" y="110303"/>
                  </a:moveTo>
                  <a:cubicBezTo>
                    <a:pt x="50078" y="112727"/>
                    <a:pt x="48188" y="112727"/>
                    <a:pt x="46299" y="111515"/>
                  </a:cubicBezTo>
                  <a:cubicBezTo>
                    <a:pt x="44409" y="110303"/>
                    <a:pt x="43464" y="107878"/>
                    <a:pt x="44409" y="105454"/>
                  </a:cubicBezTo>
                  <a:cubicBezTo>
                    <a:pt x="45354" y="104242"/>
                    <a:pt x="47244" y="103030"/>
                    <a:pt x="49133" y="104242"/>
                  </a:cubicBezTo>
                  <a:cubicBezTo>
                    <a:pt x="51023" y="105454"/>
                    <a:pt x="51968" y="107878"/>
                    <a:pt x="51023" y="110303"/>
                  </a:cubicBezTo>
                  <a:close/>
                  <a:moveTo>
                    <a:pt x="62362" y="73939"/>
                  </a:moveTo>
                  <a:cubicBezTo>
                    <a:pt x="55748" y="69090"/>
                    <a:pt x="52913" y="59393"/>
                    <a:pt x="56692" y="50909"/>
                  </a:cubicBezTo>
                  <a:cubicBezTo>
                    <a:pt x="59527" y="42424"/>
                    <a:pt x="68031" y="40000"/>
                    <a:pt x="73700" y="43636"/>
                  </a:cubicBezTo>
                  <a:cubicBezTo>
                    <a:pt x="80314" y="48484"/>
                    <a:pt x="83149" y="58181"/>
                    <a:pt x="79370" y="66666"/>
                  </a:cubicBezTo>
                  <a:cubicBezTo>
                    <a:pt x="75590" y="75151"/>
                    <a:pt x="68031" y="77575"/>
                    <a:pt x="62362" y="73939"/>
                  </a:cubicBezTo>
                  <a:close/>
                  <a:moveTo>
                    <a:pt x="87874" y="99393"/>
                  </a:moveTo>
                  <a:cubicBezTo>
                    <a:pt x="85984" y="98181"/>
                    <a:pt x="85039" y="95757"/>
                    <a:pt x="85984" y="93333"/>
                  </a:cubicBezTo>
                  <a:cubicBezTo>
                    <a:pt x="86929" y="90909"/>
                    <a:pt x="88818" y="89696"/>
                    <a:pt x="90708" y="90909"/>
                  </a:cubicBezTo>
                  <a:cubicBezTo>
                    <a:pt x="92598" y="92121"/>
                    <a:pt x="93543" y="94545"/>
                    <a:pt x="92598" y="96969"/>
                  </a:cubicBezTo>
                  <a:cubicBezTo>
                    <a:pt x="91653" y="99393"/>
                    <a:pt x="89763" y="100606"/>
                    <a:pt x="87874" y="9939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3"/>
        <p:cNvGrpSpPr/>
        <p:nvPr/>
      </p:nvGrpSpPr>
      <p:grpSpPr>
        <a:xfrm>
          <a:off x="0" y="0"/>
          <a:ext cx="0" cy="0"/>
          <a:chOff x="0" y="0"/>
          <a:chExt cx="0" cy="0"/>
        </a:xfrm>
      </p:grpSpPr>
      <p:sp>
        <p:nvSpPr>
          <p:cNvPr id="184" name="Google Shape;184;p8"/>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87" name="Google Shape;187;p8"/>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88" name="Google Shape;188;p8"/>
          <p:cNvGrpSpPr/>
          <p:nvPr/>
        </p:nvGrpSpPr>
        <p:grpSpPr>
          <a:xfrm>
            <a:off x="6707938" y="2948000"/>
            <a:ext cx="1732075" cy="2195488"/>
            <a:chOff x="6662738" y="3806825"/>
            <a:chExt cx="1732075" cy="2195488"/>
          </a:xfrm>
        </p:grpSpPr>
        <p:sp>
          <p:nvSpPr>
            <p:cNvPr id="189" name="Google Shape;189;p8"/>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8"/>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8"/>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8"/>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8"/>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8"/>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8"/>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8"/>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8"/>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8"/>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8"/>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8"/>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8"/>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8"/>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8"/>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8"/>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8"/>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8"/>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8"/>
          <p:cNvGrpSpPr/>
          <p:nvPr/>
        </p:nvGrpSpPr>
        <p:grpSpPr>
          <a:xfrm rot="10800000">
            <a:off x="6518888" y="-12"/>
            <a:ext cx="1551087" cy="2468625"/>
            <a:chOff x="715963" y="3538538"/>
            <a:chExt cx="1551087" cy="2468625"/>
          </a:xfrm>
        </p:grpSpPr>
        <p:sp>
          <p:nvSpPr>
            <p:cNvPr id="208" name="Google Shape;208;p8"/>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8"/>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8"/>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8"/>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8"/>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8"/>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8"/>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8"/>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8"/>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8"/>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8"/>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half" type="blank">
  <p:cSld name="BLANK">
    <p:spTree>
      <p:nvGrpSpPr>
        <p:cNvPr id="1" name="Shape 224"/>
        <p:cNvGrpSpPr/>
        <p:nvPr/>
      </p:nvGrpSpPr>
      <p:grpSpPr>
        <a:xfrm>
          <a:off x="0" y="0"/>
          <a:ext cx="0" cy="0"/>
          <a:chOff x="0" y="0"/>
          <a:chExt cx="0" cy="0"/>
        </a:xfrm>
      </p:grpSpPr>
      <p:sp>
        <p:nvSpPr>
          <p:cNvPr id="225" name="Google Shape;225;p10"/>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0"/>
          <p:cNvSpPr/>
          <p:nvPr/>
        </p:nvSpPr>
        <p:spPr>
          <a:xfrm>
            <a:off x="0" y="0"/>
            <a:ext cx="4566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0"/>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hird">
  <p:cSld name="BLANK_1">
    <p:spTree>
      <p:nvGrpSpPr>
        <p:cNvPr id="1" name="Shape 228"/>
        <p:cNvGrpSpPr/>
        <p:nvPr/>
      </p:nvGrpSpPr>
      <p:grpSpPr>
        <a:xfrm>
          <a:off x="0" y="0"/>
          <a:ext cx="0" cy="0"/>
          <a:chOff x="0" y="0"/>
          <a:chExt cx="0" cy="0"/>
        </a:xfrm>
      </p:grpSpPr>
      <p:sp>
        <p:nvSpPr>
          <p:cNvPr id="229" name="Google Shape;229;p11"/>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0" y="0"/>
            <a:ext cx="3048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232"/>
        <p:cNvGrpSpPr/>
        <p:nvPr/>
      </p:nvGrpSpPr>
      <p:grpSpPr>
        <a:xfrm>
          <a:off x="0" y="0"/>
          <a:ext cx="0" cy="0"/>
          <a:chOff x="0" y="0"/>
          <a:chExt cx="0" cy="0"/>
        </a:xfrm>
      </p:grpSpPr>
      <p:sp>
        <p:nvSpPr>
          <p:cNvPr id="233" name="Google Shape;233;p1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5F2A3-57DE-4822-ACCB-78388D627A2C}"/>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1C728F7-8849-491C-BC06-8B38ADB8B913}"/>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FDEB68DD-DF71-4440-8F1B-B2FD9501801C}"/>
              </a:ext>
            </a:extLst>
          </p:cNvPr>
          <p:cNvSpPr>
            <a:spLocks noGrp="1"/>
          </p:cNvSpPr>
          <p:nvPr>
            <p:ph type="dt" sz="half" idx="10"/>
          </p:nvPr>
        </p:nvSpPr>
        <p:spPr/>
        <p:txBody>
          <a:bodyPr/>
          <a:lstStyle/>
          <a:p>
            <a:fld id="{0923BDAC-F938-4DEF-889B-4AFE38FA1BE3}" type="datetimeFigureOut">
              <a:rPr lang="en-US" smtClean="0"/>
              <a:t>5/2/2022</a:t>
            </a:fld>
            <a:endParaRPr lang="en-US"/>
          </a:p>
        </p:txBody>
      </p:sp>
      <p:sp>
        <p:nvSpPr>
          <p:cNvPr id="5" name="Footer Placeholder 4">
            <a:extLst>
              <a:ext uri="{FF2B5EF4-FFF2-40B4-BE49-F238E27FC236}">
                <a16:creationId xmlns:a16="http://schemas.microsoft.com/office/drawing/2014/main" id="{1F3C5549-91C0-4874-AFE0-0C04ABCE2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3ED07F-55E4-4644-9705-90187808644D}"/>
              </a:ext>
            </a:extLst>
          </p:cNvPr>
          <p:cNvSpPr>
            <a:spLocks noGrp="1"/>
          </p:cNvSpPr>
          <p:nvPr>
            <p:ph type="sldNum" sz="quarter" idx="12"/>
          </p:nvPr>
        </p:nvSpPr>
        <p:spPr/>
        <p:txBody>
          <a:bodyPr/>
          <a:lstStyle/>
          <a:p>
            <a:fld id="{5FE8E4EC-FA1A-4EBB-904B-C9BB872D2F20}" type="slidenum">
              <a:rPr lang="en-US" smtClean="0"/>
              <a:t>‹#›</a:t>
            </a:fld>
            <a:endParaRPr lang="en-US"/>
          </a:p>
        </p:txBody>
      </p:sp>
    </p:spTree>
    <p:extLst>
      <p:ext uri="{BB962C8B-B14F-4D97-AF65-F5344CB8AC3E}">
        <p14:creationId xmlns:p14="http://schemas.microsoft.com/office/powerpoint/2010/main" val="805363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1pPr>
            <a:lvl2pPr lvl="1">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2pPr>
            <a:lvl3pPr lvl="2">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3pPr>
            <a:lvl4pPr lvl="3">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4pPr>
            <a:lvl5pPr lvl="4">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5pPr>
            <a:lvl6pPr lvl="5">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6pPr>
            <a:lvl7pPr lvl="6">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7pPr>
            <a:lvl8pPr lvl="7">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8pPr>
            <a:lvl9pPr lvl="8">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lt1"/>
                </a:solidFill>
                <a:latin typeface="Barlow"/>
                <a:ea typeface="Barlow"/>
                <a:cs typeface="Barlow"/>
                <a:sym typeface="Barlow"/>
              </a:defRPr>
            </a:lvl1pPr>
            <a:lvl2pPr lvl="1" algn="ctr">
              <a:buNone/>
              <a:defRPr sz="1000">
                <a:solidFill>
                  <a:schemeClr val="lt1"/>
                </a:solidFill>
                <a:latin typeface="Barlow"/>
                <a:ea typeface="Barlow"/>
                <a:cs typeface="Barlow"/>
                <a:sym typeface="Barlow"/>
              </a:defRPr>
            </a:lvl2pPr>
            <a:lvl3pPr lvl="2" algn="ctr">
              <a:buNone/>
              <a:defRPr sz="1000">
                <a:solidFill>
                  <a:schemeClr val="lt1"/>
                </a:solidFill>
                <a:latin typeface="Barlow"/>
                <a:ea typeface="Barlow"/>
                <a:cs typeface="Barlow"/>
                <a:sym typeface="Barlow"/>
              </a:defRPr>
            </a:lvl3pPr>
            <a:lvl4pPr lvl="3" algn="ctr">
              <a:buNone/>
              <a:defRPr sz="1000">
                <a:solidFill>
                  <a:schemeClr val="lt1"/>
                </a:solidFill>
                <a:latin typeface="Barlow"/>
                <a:ea typeface="Barlow"/>
                <a:cs typeface="Barlow"/>
                <a:sym typeface="Barlow"/>
              </a:defRPr>
            </a:lvl4pPr>
            <a:lvl5pPr lvl="4" algn="ctr">
              <a:buNone/>
              <a:defRPr sz="1000">
                <a:solidFill>
                  <a:schemeClr val="lt1"/>
                </a:solidFill>
                <a:latin typeface="Barlow"/>
                <a:ea typeface="Barlow"/>
                <a:cs typeface="Barlow"/>
                <a:sym typeface="Barlow"/>
              </a:defRPr>
            </a:lvl5pPr>
            <a:lvl6pPr lvl="5" algn="ctr">
              <a:buNone/>
              <a:defRPr sz="1000">
                <a:solidFill>
                  <a:schemeClr val="lt1"/>
                </a:solidFill>
                <a:latin typeface="Barlow"/>
                <a:ea typeface="Barlow"/>
                <a:cs typeface="Barlow"/>
                <a:sym typeface="Barlow"/>
              </a:defRPr>
            </a:lvl6pPr>
            <a:lvl7pPr lvl="6" algn="ctr">
              <a:buNone/>
              <a:defRPr sz="1000">
                <a:solidFill>
                  <a:schemeClr val="lt1"/>
                </a:solidFill>
                <a:latin typeface="Barlow"/>
                <a:ea typeface="Barlow"/>
                <a:cs typeface="Barlow"/>
                <a:sym typeface="Barlow"/>
              </a:defRPr>
            </a:lvl7pPr>
            <a:lvl8pPr lvl="7" algn="ctr">
              <a:buNone/>
              <a:defRPr sz="1000">
                <a:solidFill>
                  <a:schemeClr val="lt1"/>
                </a:solidFill>
                <a:latin typeface="Barlow"/>
                <a:ea typeface="Barlow"/>
                <a:cs typeface="Barlow"/>
                <a:sym typeface="Barlow"/>
              </a:defRPr>
            </a:lvl8pPr>
            <a:lvl9pPr lvl="8" algn="ctr">
              <a:buNone/>
              <a:defRPr sz="1000">
                <a:solidFill>
                  <a:schemeClr val="lt1"/>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6" r:id="rId6"/>
    <p:sldLayoutId id="2147483657" r:id="rId7"/>
    <p:sldLayoutId id="2147483658" r:id="rId8"/>
    <p:sldLayoutId id="2147483660"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5.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www.pngall.com/cybersecurity-png/download/40663" TargetMode="External"/><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www.mpoweruk.com/enigma.ht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www.google.com/url?q=http%3A%2F%2Fen.wikipedia.org%2Fwiki%2FEnigma_machine&amp;sa=D&amp;sntz=1&amp;usg=AFQjCNHc9D0ulurUQSZmDj-tJAKSVL0mOg" TargetMode="External"/><Relationship Id="rId5" Type="http://schemas.openxmlformats.org/officeDocument/2006/relationships/hyperlink" Target="https://www.researchgate.net/figure/Schematic-diagram-of-Enigma-machine-from-Scheribus-1928_fig3_273320579" TargetMode="External"/><Relationship Id="rId4" Type="http://schemas.openxmlformats.org/officeDocument/2006/relationships/hyperlink" Target="https://www.researchgate.net/publication/314935733_The_Enigma_Machine"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hyperlink" Target="http://www.pngall.com/team-work-png/download/13247"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www.pngall.com/star-pn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Alphabet" TargetMode="External"/><Relationship Id="rId3" Type="http://schemas.openxmlformats.org/officeDocument/2006/relationships/hyperlink" Target="https://en.wikipedia.org/wiki/Ebonite" TargetMode="External"/><Relationship Id="rId7" Type="http://schemas.openxmlformats.org/officeDocument/2006/relationships/hyperlink" Target="https://en.wikipedia.org/wiki/Electrical_contacts"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hyperlink" Target="https://en.wikipedia.org/wiki/Electrical_contact" TargetMode="External"/><Relationship Id="rId5" Type="http://schemas.openxmlformats.org/officeDocument/2006/relationships/hyperlink" Target="https://en.wikipedia.org/wiki/Brass" TargetMode="External"/><Relationship Id="rId4" Type="http://schemas.openxmlformats.org/officeDocument/2006/relationships/hyperlink" Target="https://en.wikipedia.org/wiki/Bakelit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3" name="Picture 2" descr="VIT University, Sehore - MPNVVA Bhopal">
            <a:extLst>
              <a:ext uri="{FF2B5EF4-FFF2-40B4-BE49-F238E27FC236}">
                <a16:creationId xmlns:a16="http://schemas.microsoft.com/office/drawing/2014/main" id="{72A6AAC6-684D-462F-B8E3-1628E01123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1284" y="687267"/>
            <a:ext cx="2972181" cy="1385183"/>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64;p38">
            <a:extLst>
              <a:ext uri="{FF2B5EF4-FFF2-40B4-BE49-F238E27FC236}">
                <a16:creationId xmlns:a16="http://schemas.microsoft.com/office/drawing/2014/main" id="{74989A69-709F-408D-AF33-692E370717C7}"/>
              </a:ext>
            </a:extLst>
          </p:cNvPr>
          <p:cNvSpPr txBox="1">
            <a:spLocks/>
          </p:cNvSpPr>
          <p:nvPr/>
        </p:nvSpPr>
        <p:spPr>
          <a:xfrm>
            <a:off x="2750387" y="2336403"/>
            <a:ext cx="3553977" cy="1631454"/>
          </a:xfrm>
          <a:prstGeom prst="rect">
            <a:avLst/>
          </a:prstGeom>
          <a:noFill/>
          <a:ln>
            <a:noFill/>
          </a:ln>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1pPr>
            <a:lvl2pPr marR="0" lvl="1"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2pPr>
            <a:lvl3pPr marR="0" lvl="2"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3pPr>
            <a:lvl4pPr marR="0" lvl="3"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4pPr>
            <a:lvl5pPr marR="0" lvl="4"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5pPr>
            <a:lvl6pPr marR="0" lvl="5"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6pPr>
            <a:lvl7pPr marR="0" lvl="6"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7pPr>
            <a:lvl8pPr marR="0" lvl="7"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8pPr>
            <a:lvl9pPr marR="0" lvl="8"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9pPr>
          </a:lstStyle>
          <a:p>
            <a:endParaRPr lang="en-US" sz="3600" b="1" dirty="0">
              <a:solidFill>
                <a:schemeClr val="tx1"/>
              </a:solidFill>
              <a:latin typeface="Sitka Display" pitchFamily="2" charset="0"/>
              <a:ea typeface="Montserrat ExtraLight"/>
              <a:cs typeface="Mongolian Baiti" panose="03000500000000000000" pitchFamily="66" charset="0"/>
              <a:sym typeface="Montserrat ExtraLight"/>
            </a:endParaRPr>
          </a:p>
          <a:p>
            <a:endParaRPr lang="en-US" sz="3600" b="1" dirty="0">
              <a:solidFill>
                <a:schemeClr val="tx1"/>
              </a:solidFill>
              <a:latin typeface="Sitka Display" pitchFamily="2" charset="0"/>
              <a:ea typeface="Montserrat ExtraLight"/>
              <a:cs typeface="Mongolian Baiti" panose="03000500000000000000" pitchFamily="66" charset="0"/>
              <a:sym typeface="Montserrat ExtraLight"/>
            </a:endParaRPr>
          </a:p>
          <a:p>
            <a:r>
              <a:rPr lang="en-US" sz="3600" b="1" dirty="0">
                <a:solidFill>
                  <a:schemeClr val="tx1"/>
                </a:solidFill>
                <a:latin typeface="Sitka Display" pitchFamily="2" charset="0"/>
                <a:ea typeface="Montserrat ExtraLight"/>
                <a:cs typeface="Mongolian Baiti" panose="03000500000000000000" pitchFamily="66" charset="0"/>
                <a:sym typeface="Montserrat ExtraLight"/>
              </a:rPr>
              <a:t>DSN2099</a:t>
            </a:r>
          </a:p>
          <a:p>
            <a:r>
              <a:rPr lang="en-US" sz="3600" b="1" dirty="0">
                <a:solidFill>
                  <a:schemeClr val="tx1"/>
                </a:solidFill>
                <a:latin typeface="Sitka Display" pitchFamily="2" charset="0"/>
                <a:ea typeface="Montserrat ExtraLight"/>
                <a:cs typeface="Mongolian Baiti" panose="03000500000000000000" pitchFamily="66" charset="0"/>
                <a:sym typeface="Montserrat ExtraLight"/>
              </a:rPr>
              <a:t>PROJECT EXHIBITION-II</a:t>
            </a:r>
          </a:p>
        </p:txBody>
      </p:sp>
      <p:sp>
        <p:nvSpPr>
          <p:cNvPr id="7" name="Google Shape;163;p38">
            <a:extLst>
              <a:ext uri="{FF2B5EF4-FFF2-40B4-BE49-F238E27FC236}">
                <a16:creationId xmlns:a16="http://schemas.microsoft.com/office/drawing/2014/main" id="{39EBD5FA-915B-462B-92BA-59AE41664F35}"/>
              </a:ext>
            </a:extLst>
          </p:cNvPr>
          <p:cNvSpPr txBox="1">
            <a:spLocks/>
          </p:cNvSpPr>
          <p:nvPr/>
        </p:nvSpPr>
        <p:spPr>
          <a:xfrm>
            <a:off x="2044200" y="4068971"/>
            <a:ext cx="5055600" cy="464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Final Review</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447" name="Google Shape;447;p32"/>
          <p:cNvGrpSpPr/>
          <p:nvPr/>
        </p:nvGrpSpPr>
        <p:grpSpPr>
          <a:xfrm>
            <a:off x="4851974" y="2439772"/>
            <a:ext cx="936061" cy="2451262"/>
            <a:chOff x="7556500" y="3806825"/>
            <a:chExt cx="838313" cy="2195488"/>
          </a:xfrm>
        </p:grpSpPr>
        <p:sp>
          <p:nvSpPr>
            <p:cNvPr id="448" name="Google Shape;448;p3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49" name="Google Shape;449;p32"/>
            <p:cNvSpPr/>
            <p:nvPr/>
          </p:nvSpPr>
          <p:spPr>
            <a:xfrm>
              <a:off x="7699375" y="3806825"/>
              <a:ext cx="525600" cy="48592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highlight>
                  <a:srgbClr val="000000"/>
                </a:highlight>
                <a:latin typeface="Calibri"/>
                <a:ea typeface="Calibri"/>
                <a:cs typeface="Calibri"/>
                <a:sym typeface="Calibri"/>
              </a:endParaRPr>
            </a:p>
          </p:txBody>
        </p:sp>
        <p:sp>
          <p:nvSpPr>
            <p:cNvPr id="450" name="Google Shape;450;p3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1" name="Google Shape;451;p3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2" name="Google Shape;452;p3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3" name="Google Shape;453;p3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4" name="Google Shape;454;p3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grpSp>
      <p:grpSp>
        <p:nvGrpSpPr>
          <p:cNvPr id="456" name="Google Shape;456;p32"/>
          <p:cNvGrpSpPr/>
          <p:nvPr/>
        </p:nvGrpSpPr>
        <p:grpSpPr>
          <a:xfrm>
            <a:off x="6362855" y="373570"/>
            <a:ext cx="2119546" cy="4396359"/>
            <a:chOff x="2547150" y="238125"/>
            <a:chExt cx="2525675" cy="5238750"/>
          </a:xfrm>
        </p:grpSpPr>
        <p:sp>
          <p:nvSpPr>
            <p:cNvPr id="457" name="Google Shape;457;p32"/>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Rectangle 19">
            <a:extLst>
              <a:ext uri="{FF2B5EF4-FFF2-40B4-BE49-F238E27FC236}">
                <a16:creationId xmlns:a16="http://schemas.microsoft.com/office/drawing/2014/main" id="{991D9F42-AF16-4B8A-B919-B6FB94335F9E}"/>
              </a:ext>
            </a:extLst>
          </p:cNvPr>
          <p:cNvSpPr/>
          <p:nvPr/>
        </p:nvSpPr>
        <p:spPr>
          <a:xfrm>
            <a:off x="6419366" y="777667"/>
            <a:ext cx="2007394" cy="358974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 name="Google Shape;497;p35">
            <a:extLst>
              <a:ext uri="{FF2B5EF4-FFF2-40B4-BE49-F238E27FC236}">
                <a16:creationId xmlns:a16="http://schemas.microsoft.com/office/drawing/2014/main" id="{A614E0DA-3651-459A-BA07-769935FE75A4}"/>
              </a:ext>
            </a:extLst>
          </p:cNvPr>
          <p:cNvSpPr txBox="1">
            <a:spLocks/>
          </p:cNvSpPr>
          <p:nvPr/>
        </p:nvSpPr>
        <p:spPr>
          <a:xfrm>
            <a:off x="6419366" y="787087"/>
            <a:ext cx="2329589" cy="16287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0" indent="0">
              <a:buClr>
                <a:schemeClr val="dk1"/>
              </a:buClr>
              <a:buSzPts val="1100"/>
              <a:buFont typeface="Arial"/>
              <a:buNone/>
            </a:pPr>
            <a:r>
              <a:rPr lang="en" sz="3200" u="sng" dirty="0">
                <a:solidFill>
                  <a:schemeClr val="bg1"/>
                </a:solidFill>
                <a:latin typeface="Times New Roman" panose="02020603050405020304" pitchFamily="18" charset="0"/>
                <a:cs typeface="Times New Roman" panose="02020603050405020304" pitchFamily="18" charset="0"/>
              </a:rPr>
              <a:t>Flow Diagram :-</a:t>
            </a:r>
            <a:endParaRPr lang="en-US" sz="3200" b="1" dirty="0">
              <a:solidFill>
                <a:schemeClr val="bg1"/>
              </a:solidFill>
            </a:endParaRPr>
          </a:p>
        </p:txBody>
      </p:sp>
      <p:sp>
        <p:nvSpPr>
          <p:cNvPr id="40" name="Oval 39">
            <a:extLst>
              <a:ext uri="{FF2B5EF4-FFF2-40B4-BE49-F238E27FC236}">
                <a16:creationId xmlns:a16="http://schemas.microsoft.com/office/drawing/2014/main" id="{81465412-BE9C-4997-961E-DABAD6C18A65}"/>
              </a:ext>
            </a:extLst>
          </p:cNvPr>
          <p:cNvSpPr/>
          <p:nvPr/>
        </p:nvSpPr>
        <p:spPr>
          <a:xfrm>
            <a:off x="1050372" y="99644"/>
            <a:ext cx="1634490" cy="547856"/>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Operate Enigma machine </a:t>
            </a:r>
          </a:p>
        </p:txBody>
      </p:sp>
      <p:sp>
        <p:nvSpPr>
          <p:cNvPr id="41" name="Rectangle: Rounded Corners 40">
            <a:extLst>
              <a:ext uri="{FF2B5EF4-FFF2-40B4-BE49-F238E27FC236}">
                <a16:creationId xmlns:a16="http://schemas.microsoft.com/office/drawing/2014/main" id="{1BCE9DED-9423-46A9-BF4F-AF1878156FF2}"/>
              </a:ext>
            </a:extLst>
          </p:cNvPr>
          <p:cNvSpPr/>
          <p:nvPr/>
        </p:nvSpPr>
        <p:spPr>
          <a:xfrm>
            <a:off x="3368625" y="919891"/>
            <a:ext cx="1595754" cy="464598"/>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Give the Command encrypt message </a:t>
            </a:r>
          </a:p>
        </p:txBody>
      </p:sp>
      <p:sp>
        <p:nvSpPr>
          <p:cNvPr id="42" name="Rectangle 41">
            <a:extLst>
              <a:ext uri="{FF2B5EF4-FFF2-40B4-BE49-F238E27FC236}">
                <a16:creationId xmlns:a16="http://schemas.microsoft.com/office/drawing/2014/main" id="{78B01427-52F7-4180-9D46-DCB7B689618E}"/>
              </a:ext>
            </a:extLst>
          </p:cNvPr>
          <p:cNvSpPr/>
          <p:nvPr/>
        </p:nvSpPr>
        <p:spPr>
          <a:xfrm>
            <a:off x="1166576" y="1691431"/>
            <a:ext cx="1518286" cy="39675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Read a character</a:t>
            </a:r>
          </a:p>
        </p:txBody>
      </p:sp>
      <p:sp>
        <p:nvSpPr>
          <p:cNvPr id="43" name="Diamond 42">
            <a:extLst>
              <a:ext uri="{FF2B5EF4-FFF2-40B4-BE49-F238E27FC236}">
                <a16:creationId xmlns:a16="http://schemas.microsoft.com/office/drawing/2014/main" id="{4E929FB5-39D4-40E6-8E3D-97C923FC3489}"/>
              </a:ext>
            </a:extLst>
          </p:cNvPr>
          <p:cNvSpPr/>
          <p:nvPr/>
        </p:nvSpPr>
        <p:spPr>
          <a:xfrm>
            <a:off x="1036223" y="2345331"/>
            <a:ext cx="1634490" cy="547856"/>
          </a:xfrm>
          <a:prstGeom prst="diamond">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Processing</a:t>
            </a:r>
          </a:p>
        </p:txBody>
      </p:sp>
      <p:sp>
        <p:nvSpPr>
          <p:cNvPr id="44" name="Parallelogram 43">
            <a:extLst>
              <a:ext uri="{FF2B5EF4-FFF2-40B4-BE49-F238E27FC236}">
                <a16:creationId xmlns:a16="http://schemas.microsoft.com/office/drawing/2014/main" id="{A9E6E0E4-5E78-409E-A868-A54D5DB63FB3}"/>
              </a:ext>
            </a:extLst>
          </p:cNvPr>
          <p:cNvSpPr/>
          <p:nvPr/>
        </p:nvSpPr>
        <p:spPr>
          <a:xfrm>
            <a:off x="1067417" y="3143494"/>
            <a:ext cx="1572102" cy="396756"/>
          </a:xfrm>
          <a:prstGeom prst="parallelogram">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Check and Rotate</a:t>
            </a:r>
          </a:p>
        </p:txBody>
      </p:sp>
      <p:sp>
        <p:nvSpPr>
          <p:cNvPr id="45" name="Rectangle 44">
            <a:extLst>
              <a:ext uri="{FF2B5EF4-FFF2-40B4-BE49-F238E27FC236}">
                <a16:creationId xmlns:a16="http://schemas.microsoft.com/office/drawing/2014/main" id="{60FF3D9D-E9B4-403C-8802-EE5042E24063}"/>
              </a:ext>
            </a:extLst>
          </p:cNvPr>
          <p:cNvSpPr/>
          <p:nvPr/>
        </p:nvSpPr>
        <p:spPr>
          <a:xfrm>
            <a:off x="1127842" y="3774822"/>
            <a:ext cx="1557020" cy="40199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Return a Character</a:t>
            </a:r>
          </a:p>
        </p:txBody>
      </p:sp>
      <p:sp>
        <p:nvSpPr>
          <p:cNvPr id="46" name="Rectangle 45">
            <a:extLst>
              <a:ext uri="{FF2B5EF4-FFF2-40B4-BE49-F238E27FC236}">
                <a16:creationId xmlns:a16="http://schemas.microsoft.com/office/drawing/2014/main" id="{2FC5663B-67DD-437A-9569-198C0B314745}"/>
              </a:ext>
            </a:extLst>
          </p:cNvPr>
          <p:cNvSpPr/>
          <p:nvPr/>
        </p:nvSpPr>
        <p:spPr>
          <a:xfrm>
            <a:off x="1136128" y="4492811"/>
            <a:ext cx="1518286" cy="39675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a typeface="Calibri" panose="020F0502020204030204" pitchFamily="34" charset="0"/>
                <a:cs typeface="Mangal" panose="00000400000000000000" pitchFamily="2"/>
              </a:rPr>
              <a:t>Decrypted Message</a:t>
            </a:r>
            <a:endParaRPr lang="en-US" sz="1000" dirty="0">
              <a:effectLst/>
              <a:ea typeface="Calibri" panose="020F0502020204030204" pitchFamily="34" charset="0"/>
              <a:cs typeface="Mangal" panose="00000400000000000000" pitchFamily="2"/>
            </a:endParaRPr>
          </a:p>
        </p:txBody>
      </p:sp>
      <p:sp>
        <p:nvSpPr>
          <p:cNvPr id="48" name="Rectangle 47">
            <a:extLst>
              <a:ext uri="{FF2B5EF4-FFF2-40B4-BE49-F238E27FC236}">
                <a16:creationId xmlns:a16="http://schemas.microsoft.com/office/drawing/2014/main" id="{0539C6D7-73B7-4D64-96A5-F20CAF131DD7}"/>
              </a:ext>
            </a:extLst>
          </p:cNvPr>
          <p:cNvSpPr/>
          <p:nvPr/>
        </p:nvSpPr>
        <p:spPr>
          <a:xfrm>
            <a:off x="3249437" y="2426388"/>
            <a:ext cx="477039" cy="15793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Mangal" panose="00000400000000000000" pitchFamily="2"/>
              </a:rPr>
              <a:t>Yes</a:t>
            </a:r>
          </a:p>
        </p:txBody>
      </p:sp>
      <p:cxnSp>
        <p:nvCxnSpPr>
          <p:cNvPr id="49" name="Straight Arrow Connector 48">
            <a:extLst>
              <a:ext uri="{FF2B5EF4-FFF2-40B4-BE49-F238E27FC236}">
                <a16:creationId xmlns:a16="http://schemas.microsoft.com/office/drawing/2014/main" id="{0658791F-F171-4F8F-9EDC-42A32696BC23}"/>
              </a:ext>
            </a:extLst>
          </p:cNvPr>
          <p:cNvCxnSpPr>
            <a:cxnSpLocks/>
          </p:cNvCxnSpPr>
          <p:nvPr/>
        </p:nvCxnSpPr>
        <p:spPr>
          <a:xfrm>
            <a:off x="1853468" y="652513"/>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 name="Straight Arrow Connector 49">
            <a:extLst>
              <a:ext uri="{FF2B5EF4-FFF2-40B4-BE49-F238E27FC236}">
                <a16:creationId xmlns:a16="http://schemas.microsoft.com/office/drawing/2014/main" id="{5852079A-AF1F-4FB5-97F0-9662FDF9A743}"/>
              </a:ext>
            </a:extLst>
          </p:cNvPr>
          <p:cNvCxnSpPr>
            <a:cxnSpLocks/>
          </p:cNvCxnSpPr>
          <p:nvPr/>
        </p:nvCxnSpPr>
        <p:spPr>
          <a:xfrm>
            <a:off x="1853468" y="1373804"/>
            <a:ext cx="0" cy="31762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 name="Straight Arrow Connector 50">
            <a:extLst>
              <a:ext uri="{FF2B5EF4-FFF2-40B4-BE49-F238E27FC236}">
                <a16:creationId xmlns:a16="http://schemas.microsoft.com/office/drawing/2014/main" id="{63093670-3556-40BC-8F90-60F3DC2CF4A0}"/>
              </a:ext>
            </a:extLst>
          </p:cNvPr>
          <p:cNvCxnSpPr>
            <a:cxnSpLocks/>
          </p:cNvCxnSpPr>
          <p:nvPr/>
        </p:nvCxnSpPr>
        <p:spPr>
          <a:xfrm>
            <a:off x="1863073" y="2088187"/>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 name="Straight Arrow Connector 51">
            <a:extLst>
              <a:ext uri="{FF2B5EF4-FFF2-40B4-BE49-F238E27FC236}">
                <a16:creationId xmlns:a16="http://schemas.microsoft.com/office/drawing/2014/main" id="{92BDDACA-19AE-434A-90D1-49D379789A6A}"/>
              </a:ext>
            </a:extLst>
          </p:cNvPr>
          <p:cNvCxnSpPr>
            <a:cxnSpLocks/>
          </p:cNvCxnSpPr>
          <p:nvPr/>
        </p:nvCxnSpPr>
        <p:spPr>
          <a:xfrm>
            <a:off x="1870992" y="2893187"/>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3" name="Straight Arrow Connector 52">
            <a:extLst>
              <a:ext uri="{FF2B5EF4-FFF2-40B4-BE49-F238E27FC236}">
                <a16:creationId xmlns:a16="http://schemas.microsoft.com/office/drawing/2014/main" id="{E1415AF8-D5C8-4472-91F0-06E34EF36EC4}"/>
              </a:ext>
            </a:extLst>
          </p:cNvPr>
          <p:cNvCxnSpPr>
            <a:cxnSpLocks/>
          </p:cNvCxnSpPr>
          <p:nvPr/>
        </p:nvCxnSpPr>
        <p:spPr>
          <a:xfrm>
            <a:off x="1863073" y="3540250"/>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4" name="Straight Arrow Connector 53">
            <a:extLst>
              <a:ext uri="{FF2B5EF4-FFF2-40B4-BE49-F238E27FC236}">
                <a16:creationId xmlns:a16="http://schemas.microsoft.com/office/drawing/2014/main" id="{EAF0F5C2-E31B-49C7-A6B7-46A1935A69CA}"/>
              </a:ext>
            </a:extLst>
          </p:cNvPr>
          <p:cNvCxnSpPr>
            <a:cxnSpLocks/>
          </p:cNvCxnSpPr>
          <p:nvPr/>
        </p:nvCxnSpPr>
        <p:spPr>
          <a:xfrm>
            <a:off x="1863073" y="4166628"/>
            <a:ext cx="2739" cy="33277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0BD5A22D-CBC9-4A20-8801-3F7AD48657AD}"/>
              </a:ext>
            </a:extLst>
          </p:cNvPr>
          <p:cNvCxnSpPr>
            <a:cxnSpLocks/>
          </p:cNvCxnSpPr>
          <p:nvPr/>
        </p:nvCxnSpPr>
        <p:spPr>
          <a:xfrm flipV="1">
            <a:off x="2689194" y="373572"/>
            <a:ext cx="1477308" cy="2375"/>
          </a:xfrm>
          <a:prstGeom prst="line">
            <a:avLst/>
          </a:prstGeom>
        </p:spPr>
        <p:style>
          <a:lnRef idx="2">
            <a:schemeClr val="dk1"/>
          </a:lnRef>
          <a:fillRef idx="0">
            <a:schemeClr val="dk1"/>
          </a:fillRef>
          <a:effectRef idx="1">
            <a:schemeClr val="dk1"/>
          </a:effectRef>
          <a:fontRef idx="minor">
            <a:schemeClr val="tx1"/>
          </a:fontRef>
        </p:style>
      </p:cxnSp>
      <p:cxnSp>
        <p:nvCxnSpPr>
          <p:cNvPr id="73" name="Straight Arrow Connector 72">
            <a:extLst>
              <a:ext uri="{FF2B5EF4-FFF2-40B4-BE49-F238E27FC236}">
                <a16:creationId xmlns:a16="http://schemas.microsoft.com/office/drawing/2014/main" id="{50860AC8-B25B-454A-B0E5-5DD651816411}"/>
              </a:ext>
            </a:extLst>
          </p:cNvPr>
          <p:cNvCxnSpPr>
            <a:cxnSpLocks/>
          </p:cNvCxnSpPr>
          <p:nvPr/>
        </p:nvCxnSpPr>
        <p:spPr>
          <a:xfrm>
            <a:off x="4166502" y="373572"/>
            <a:ext cx="0" cy="5463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9" name="Straight Arrow Connector 78">
            <a:extLst>
              <a:ext uri="{FF2B5EF4-FFF2-40B4-BE49-F238E27FC236}">
                <a16:creationId xmlns:a16="http://schemas.microsoft.com/office/drawing/2014/main" id="{797560E1-1408-4AFD-9862-FDBA2F363EE8}"/>
              </a:ext>
            </a:extLst>
          </p:cNvPr>
          <p:cNvCxnSpPr>
            <a:cxnSpLocks/>
          </p:cNvCxnSpPr>
          <p:nvPr/>
        </p:nvCxnSpPr>
        <p:spPr>
          <a:xfrm flipH="1">
            <a:off x="2695644" y="1159027"/>
            <a:ext cx="686892" cy="25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 name="Connector: Elbow 2">
            <a:extLst>
              <a:ext uri="{FF2B5EF4-FFF2-40B4-BE49-F238E27FC236}">
                <a16:creationId xmlns:a16="http://schemas.microsoft.com/office/drawing/2014/main" id="{4C8B0DCA-0FBA-458D-BAB9-B40F4D483604}"/>
              </a:ext>
            </a:extLst>
          </p:cNvPr>
          <p:cNvCxnSpPr>
            <a:cxnSpLocks/>
            <a:endCxn id="43" idx="3"/>
          </p:cNvCxnSpPr>
          <p:nvPr/>
        </p:nvCxnSpPr>
        <p:spPr>
          <a:xfrm rot="5400000">
            <a:off x="2811597" y="1250442"/>
            <a:ext cx="1227933" cy="1509700"/>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7" name="Rectangle: Rounded Corners 46">
            <a:extLst>
              <a:ext uri="{FF2B5EF4-FFF2-40B4-BE49-F238E27FC236}">
                <a16:creationId xmlns:a16="http://schemas.microsoft.com/office/drawing/2014/main" id="{C1C77A08-3F2E-4F61-A0F3-803AD3088389}"/>
              </a:ext>
            </a:extLst>
          </p:cNvPr>
          <p:cNvSpPr/>
          <p:nvPr/>
        </p:nvSpPr>
        <p:spPr>
          <a:xfrm>
            <a:off x="1074959" y="890772"/>
            <a:ext cx="1595754" cy="464598"/>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Give the Command Normal Text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B184F-CB67-4B67-AC31-1DDF4F1DF192}"/>
              </a:ext>
            </a:extLst>
          </p:cNvPr>
          <p:cNvSpPr>
            <a:spLocks noGrp="1"/>
          </p:cNvSpPr>
          <p:nvPr>
            <p:ph type="ctrTitle"/>
          </p:nvPr>
        </p:nvSpPr>
        <p:spPr>
          <a:xfrm>
            <a:off x="0" y="92837"/>
            <a:ext cx="4047059" cy="815750"/>
          </a:xfrm>
        </p:spPr>
        <p:txBody>
          <a:bodyPr/>
          <a:lstStyle/>
          <a:p>
            <a:r>
              <a:rPr lang="en-US" sz="2400" b="1" u="sng" dirty="0">
                <a:solidFill>
                  <a:schemeClr val="tx1"/>
                </a:solidFill>
                <a:latin typeface="Times New Roman" panose="02020603050405020304" pitchFamily="18" charset="0"/>
                <a:cs typeface="Times New Roman" panose="02020603050405020304" pitchFamily="18" charset="0"/>
              </a:rPr>
              <a:t>Overall System Architecture Diagram :-</a:t>
            </a:r>
            <a:endParaRPr lang="en-US" sz="2400" u="sng"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1A7EE9E-40B4-4FD5-A98C-526BB8680C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089" y="1819853"/>
            <a:ext cx="2308879" cy="2148781"/>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AutoShape 2">
            <a:extLst>
              <a:ext uri="{FF2B5EF4-FFF2-40B4-BE49-F238E27FC236}">
                <a16:creationId xmlns:a16="http://schemas.microsoft.com/office/drawing/2014/main" id="{B0176D32-063D-4CCC-961E-91F1065EF405}"/>
              </a:ext>
            </a:extLst>
          </p:cNvPr>
          <p:cNvSpPr>
            <a:spLocks noChangeAspect="1" noChangeArrowheads="1"/>
          </p:cNvSpPr>
          <p:nvPr/>
        </p:nvSpPr>
        <p:spPr bwMode="auto">
          <a:xfrm>
            <a:off x="3736827" y="245319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Rectangle 57">
            <a:extLst>
              <a:ext uri="{FF2B5EF4-FFF2-40B4-BE49-F238E27FC236}">
                <a16:creationId xmlns:a16="http://schemas.microsoft.com/office/drawing/2014/main" id="{94F7C99D-5855-460B-8EED-3A2739B456E3}"/>
              </a:ext>
            </a:extLst>
          </p:cNvPr>
          <p:cNvSpPr/>
          <p:nvPr/>
        </p:nvSpPr>
        <p:spPr>
          <a:xfrm>
            <a:off x="7392928" y="1454609"/>
            <a:ext cx="1250338" cy="41899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Process character through reflector</a:t>
            </a:r>
            <a:endParaRPr lang="en-US" sz="800" dirty="0">
              <a:effectLst/>
              <a:ea typeface="Calibri" panose="020F0502020204030204" pitchFamily="34" charset="0"/>
              <a:cs typeface="Mangal" panose="00000400000000000000" pitchFamily="2"/>
            </a:endParaRPr>
          </a:p>
        </p:txBody>
      </p:sp>
      <p:sp>
        <p:nvSpPr>
          <p:cNvPr id="61" name="Rectangle 60">
            <a:extLst>
              <a:ext uri="{FF2B5EF4-FFF2-40B4-BE49-F238E27FC236}">
                <a16:creationId xmlns:a16="http://schemas.microsoft.com/office/drawing/2014/main" id="{544A66C1-4311-467E-B862-A5F742A18498}"/>
              </a:ext>
            </a:extLst>
          </p:cNvPr>
          <p:cNvSpPr/>
          <p:nvPr/>
        </p:nvSpPr>
        <p:spPr>
          <a:xfrm>
            <a:off x="7398043" y="2209550"/>
            <a:ext cx="1254421" cy="375888"/>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L(|)</a:t>
            </a:r>
            <a:endParaRPr lang="en-US" sz="800" dirty="0">
              <a:effectLst/>
              <a:ea typeface="Calibri" panose="020F0502020204030204" pitchFamily="34" charset="0"/>
              <a:cs typeface="Mangal" panose="00000400000000000000" pitchFamily="2"/>
            </a:endParaRPr>
          </a:p>
        </p:txBody>
      </p:sp>
      <p:sp>
        <p:nvSpPr>
          <p:cNvPr id="62" name="Rectangle 61">
            <a:extLst>
              <a:ext uri="{FF2B5EF4-FFF2-40B4-BE49-F238E27FC236}">
                <a16:creationId xmlns:a16="http://schemas.microsoft.com/office/drawing/2014/main" id="{5FF725C7-702E-43C6-A868-D5296034F400}"/>
              </a:ext>
            </a:extLst>
          </p:cNvPr>
          <p:cNvSpPr/>
          <p:nvPr/>
        </p:nvSpPr>
        <p:spPr>
          <a:xfrm>
            <a:off x="7407647" y="2916685"/>
            <a:ext cx="1235619" cy="375888"/>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M(|)</a:t>
            </a:r>
            <a:endParaRPr lang="en-US" sz="800" dirty="0">
              <a:effectLst/>
              <a:ea typeface="Calibri" panose="020F0502020204030204" pitchFamily="34" charset="0"/>
              <a:cs typeface="Mangal" panose="00000400000000000000" pitchFamily="2"/>
            </a:endParaRPr>
          </a:p>
        </p:txBody>
      </p:sp>
      <p:sp>
        <p:nvSpPr>
          <p:cNvPr id="63" name="Rectangle 62">
            <a:extLst>
              <a:ext uri="{FF2B5EF4-FFF2-40B4-BE49-F238E27FC236}">
                <a16:creationId xmlns:a16="http://schemas.microsoft.com/office/drawing/2014/main" id="{D0E21607-A7FE-4444-B6D0-EDF737B0ADF4}"/>
              </a:ext>
            </a:extLst>
          </p:cNvPr>
          <p:cNvSpPr/>
          <p:nvPr/>
        </p:nvSpPr>
        <p:spPr>
          <a:xfrm>
            <a:off x="7392928" y="3592747"/>
            <a:ext cx="1254421" cy="375887"/>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R(|)</a:t>
            </a:r>
            <a:endParaRPr lang="en-US" sz="800" dirty="0">
              <a:effectLst/>
              <a:ea typeface="Calibri" panose="020F0502020204030204" pitchFamily="34" charset="0"/>
              <a:cs typeface="Mangal" panose="00000400000000000000" pitchFamily="2"/>
            </a:endParaRPr>
          </a:p>
        </p:txBody>
      </p:sp>
      <p:sp>
        <p:nvSpPr>
          <p:cNvPr id="64" name="Rectangle 63">
            <a:extLst>
              <a:ext uri="{FF2B5EF4-FFF2-40B4-BE49-F238E27FC236}">
                <a16:creationId xmlns:a16="http://schemas.microsoft.com/office/drawing/2014/main" id="{B02EB377-8969-4D7F-89A1-EA2FC4EFB591}"/>
              </a:ext>
            </a:extLst>
          </p:cNvPr>
          <p:cNvSpPr/>
          <p:nvPr/>
        </p:nvSpPr>
        <p:spPr>
          <a:xfrm>
            <a:off x="7446010" y="4270888"/>
            <a:ext cx="1197255" cy="41600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ffectLst/>
                <a:ea typeface="Calibri" panose="020F0502020204030204" pitchFamily="34" charset="0"/>
                <a:cs typeface="Mangal" panose="00000400000000000000" pitchFamily="2"/>
              </a:rPr>
              <a:t>Return character to Enigma machine</a:t>
            </a:r>
          </a:p>
        </p:txBody>
      </p:sp>
      <p:cxnSp>
        <p:nvCxnSpPr>
          <p:cNvPr id="70" name="Straight Arrow Connector 69">
            <a:extLst>
              <a:ext uri="{FF2B5EF4-FFF2-40B4-BE49-F238E27FC236}">
                <a16:creationId xmlns:a16="http://schemas.microsoft.com/office/drawing/2014/main" id="{0A6B96C0-3437-4591-9F65-762021D03B22}"/>
              </a:ext>
            </a:extLst>
          </p:cNvPr>
          <p:cNvCxnSpPr>
            <a:cxnSpLocks/>
          </p:cNvCxnSpPr>
          <p:nvPr/>
        </p:nvCxnSpPr>
        <p:spPr>
          <a:xfrm>
            <a:off x="7972953" y="1873605"/>
            <a:ext cx="0" cy="31893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1" name="Straight Arrow Connector 70">
            <a:extLst>
              <a:ext uri="{FF2B5EF4-FFF2-40B4-BE49-F238E27FC236}">
                <a16:creationId xmlns:a16="http://schemas.microsoft.com/office/drawing/2014/main" id="{C9741C50-7C5C-4B56-BA64-B3E56D420531}"/>
              </a:ext>
            </a:extLst>
          </p:cNvPr>
          <p:cNvCxnSpPr>
            <a:cxnSpLocks/>
          </p:cNvCxnSpPr>
          <p:nvPr/>
        </p:nvCxnSpPr>
        <p:spPr>
          <a:xfrm>
            <a:off x="7972953" y="2597750"/>
            <a:ext cx="7279" cy="3066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75" name="object 3">
            <a:extLst>
              <a:ext uri="{FF2B5EF4-FFF2-40B4-BE49-F238E27FC236}">
                <a16:creationId xmlns:a16="http://schemas.microsoft.com/office/drawing/2014/main" id="{4EE828F7-8548-424A-916C-014805D7845F}"/>
              </a:ext>
            </a:extLst>
          </p:cNvPr>
          <p:cNvPicPr/>
          <p:nvPr/>
        </p:nvPicPr>
        <p:blipFill rotWithShape="1">
          <a:blip r:embed="rId3" cstate="print"/>
          <a:srcRect l="92219" t="3068" b="84038"/>
          <a:stretch/>
        </p:blipFill>
        <p:spPr bwMode="auto">
          <a:xfrm>
            <a:off x="7726870" y="369826"/>
            <a:ext cx="773430" cy="666750"/>
          </a:xfrm>
          <a:prstGeom prst="rect">
            <a:avLst/>
          </a:prstGeom>
          <a:ln>
            <a:noFill/>
          </a:ln>
          <a:extLst>
            <a:ext uri="{53640926-AAD7-44D8-BBD7-CCE9431645EC}">
              <a14:shadowObscured xmlns:a14="http://schemas.microsoft.com/office/drawing/2010/main"/>
            </a:ext>
          </a:extLst>
        </p:spPr>
      </p:pic>
      <p:sp>
        <p:nvSpPr>
          <p:cNvPr id="76" name="Google Shape;163;p38">
            <a:extLst>
              <a:ext uri="{FF2B5EF4-FFF2-40B4-BE49-F238E27FC236}">
                <a16:creationId xmlns:a16="http://schemas.microsoft.com/office/drawing/2014/main" id="{BB7D028A-C0A6-46C7-9A05-FE45E8B37985}"/>
              </a:ext>
            </a:extLst>
          </p:cNvPr>
          <p:cNvSpPr txBox="1">
            <a:spLocks/>
          </p:cNvSpPr>
          <p:nvPr/>
        </p:nvSpPr>
        <p:spPr>
          <a:xfrm>
            <a:off x="4175381" y="309170"/>
            <a:ext cx="2875096" cy="38213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i="1" dirty="0">
                <a:solidFill>
                  <a:schemeClr val="tx1"/>
                </a:solidFill>
                <a:latin typeface="Constantia" panose="02030602050306030303" pitchFamily="18" charset="0"/>
                <a:cs typeface="Times New Roman" panose="02020603050405020304" pitchFamily="18" charset="0"/>
              </a:rPr>
              <a:t>Encryption/decryption Process</a:t>
            </a:r>
          </a:p>
        </p:txBody>
      </p:sp>
      <p:sp>
        <p:nvSpPr>
          <p:cNvPr id="28" name="Rectangle 27">
            <a:extLst>
              <a:ext uri="{FF2B5EF4-FFF2-40B4-BE49-F238E27FC236}">
                <a16:creationId xmlns:a16="http://schemas.microsoft.com/office/drawing/2014/main" id="{9A8394E1-A53D-421D-8AC7-45210104B4C9}"/>
              </a:ext>
            </a:extLst>
          </p:cNvPr>
          <p:cNvSpPr/>
          <p:nvPr/>
        </p:nvSpPr>
        <p:spPr>
          <a:xfrm>
            <a:off x="1665491" y="935831"/>
            <a:ext cx="1195034" cy="4266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800" dirty="0"/>
              <a:t>Update </a:t>
            </a:r>
            <a:r>
              <a:rPr lang="en-US" sz="800" dirty="0" err="1"/>
              <a:t>EnigmaUI</a:t>
            </a:r>
            <a:r>
              <a:rPr lang="en-US" sz="800" dirty="0"/>
              <a:t> rotor R</a:t>
            </a:r>
          </a:p>
        </p:txBody>
      </p:sp>
      <p:sp>
        <p:nvSpPr>
          <p:cNvPr id="29" name="Rectangle 28">
            <a:extLst>
              <a:ext uri="{FF2B5EF4-FFF2-40B4-BE49-F238E27FC236}">
                <a16:creationId xmlns:a16="http://schemas.microsoft.com/office/drawing/2014/main" id="{619C95A8-EB35-45A1-B75F-4BABE7E9B2AF}"/>
              </a:ext>
            </a:extLst>
          </p:cNvPr>
          <p:cNvSpPr/>
          <p:nvPr/>
        </p:nvSpPr>
        <p:spPr>
          <a:xfrm>
            <a:off x="3471256" y="1693923"/>
            <a:ext cx="1339533" cy="41839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Check for stepping </a:t>
            </a:r>
            <a:r>
              <a:rPr lang="en-US" sz="800" dirty="0" err="1">
                <a:ea typeface="Calibri" panose="020F0502020204030204" pitchFamily="34" charset="0"/>
                <a:cs typeface="Mangal" panose="00000400000000000000" pitchFamily="2"/>
              </a:rPr>
              <a:t>adjacment</a:t>
            </a:r>
            <a:endParaRPr lang="en-US" sz="800" dirty="0">
              <a:effectLst/>
              <a:ea typeface="Calibri" panose="020F0502020204030204" pitchFamily="34" charset="0"/>
              <a:cs typeface="Mangal" panose="00000400000000000000" pitchFamily="2"/>
            </a:endParaRPr>
          </a:p>
        </p:txBody>
      </p:sp>
      <p:sp>
        <p:nvSpPr>
          <p:cNvPr id="30" name="Rectangle 29">
            <a:extLst>
              <a:ext uri="{FF2B5EF4-FFF2-40B4-BE49-F238E27FC236}">
                <a16:creationId xmlns:a16="http://schemas.microsoft.com/office/drawing/2014/main" id="{8E57C733-B56F-46A0-A4DF-B362C2561D0F}"/>
              </a:ext>
            </a:extLst>
          </p:cNvPr>
          <p:cNvSpPr/>
          <p:nvPr/>
        </p:nvSpPr>
        <p:spPr>
          <a:xfrm>
            <a:off x="3452899" y="951921"/>
            <a:ext cx="1357891" cy="426602"/>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Advance rotor R one position</a:t>
            </a:r>
            <a:endParaRPr lang="en-US" sz="800" dirty="0">
              <a:effectLst/>
              <a:ea typeface="Calibri" panose="020F0502020204030204" pitchFamily="34" charset="0"/>
              <a:cs typeface="Mangal" panose="00000400000000000000" pitchFamily="2"/>
            </a:endParaRPr>
          </a:p>
        </p:txBody>
      </p:sp>
      <p:sp>
        <p:nvSpPr>
          <p:cNvPr id="31" name="Rectangle 30">
            <a:extLst>
              <a:ext uri="{FF2B5EF4-FFF2-40B4-BE49-F238E27FC236}">
                <a16:creationId xmlns:a16="http://schemas.microsoft.com/office/drawing/2014/main" id="{811EB0D7-F660-49C2-85AE-8BE7CDDE7A78}"/>
              </a:ext>
            </a:extLst>
          </p:cNvPr>
          <p:cNvSpPr/>
          <p:nvPr/>
        </p:nvSpPr>
        <p:spPr>
          <a:xfrm>
            <a:off x="3471257" y="2388716"/>
            <a:ext cx="1373899" cy="41838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R</a:t>
            </a:r>
            <a:endParaRPr lang="en-US" sz="800" dirty="0">
              <a:effectLst/>
              <a:ea typeface="Calibri" panose="020F0502020204030204" pitchFamily="34" charset="0"/>
              <a:cs typeface="Mangal" panose="00000400000000000000" pitchFamily="2"/>
            </a:endParaRPr>
          </a:p>
        </p:txBody>
      </p:sp>
      <p:sp>
        <p:nvSpPr>
          <p:cNvPr id="32" name="Rectangle 31">
            <a:extLst>
              <a:ext uri="{FF2B5EF4-FFF2-40B4-BE49-F238E27FC236}">
                <a16:creationId xmlns:a16="http://schemas.microsoft.com/office/drawing/2014/main" id="{93995F22-E787-45F0-8D71-6E68748D6FA8}"/>
              </a:ext>
            </a:extLst>
          </p:cNvPr>
          <p:cNvSpPr/>
          <p:nvPr/>
        </p:nvSpPr>
        <p:spPr>
          <a:xfrm>
            <a:off x="3505623" y="3120945"/>
            <a:ext cx="1348724" cy="41606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M</a:t>
            </a:r>
            <a:endParaRPr lang="en-US" sz="800" dirty="0">
              <a:effectLst/>
              <a:ea typeface="Calibri" panose="020F0502020204030204" pitchFamily="34" charset="0"/>
              <a:cs typeface="Mangal" panose="00000400000000000000" pitchFamily="2"/>
            </a:endParaRPr>
          </a:p>
        </p:txBody>
      </p:sp>
      <p:sp>
        <p:nvSpPr>
          <p:cNvPr id="33" name="Rectangle 32">
            <a:extLst>
              <a:ext uri="{FF2B5EF4-FFF2-40B4-BE49-F238E27FC236}">
                <a16:creationId xmlns:a16="http://schemas.microsoft.com/office/drawing/2014/main" id="{5533B281-BCF6-4FEC-B56A-28CF2E5D675C}"/>
              </a:ext>
            </a:extLst>
          </p:cNvPr>
          <p:cNvSpPr/>
          <p:nvPr/>
        </p:nvSpPr>
        <p:spPr>
          <a:xfrm>
            <a:off x="3496431" y="3832092"/>
            <a:ext cx="1357901" cy="413804"/>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L</a:t>
            </a:r>
            <a:endParaRPr lang="en-US" sz="800" dirty="0">
              <a:effectLst/>
              <a:ea typeface="Calibri" panose="020F0502020204030204" pitchFamily="34" charset="0"/>
              <a:cs typeface="Mangal" panose="00000400000000000000" pitchFamily="2"/>
            </a:endParaRPr>
          </a:p>
        </p:txBody>
      </p:sp>
      <p:cxnSp>
        <p:nvCxnSpPr>
          <p:cNvPr id="34" name="Straight Arrow Connector 33">
            <a:extLst>
              <a:ext uri="{FF2B5EF4-FFF2-40B4-BE49-F238E27FC236}">
                <a16:creationId xmlns:a16="http://schemas.microsoft.com/office/drawing/2014/main" id="{50E9DB90-EF2F-4D70-AD10-EFA5551928D8}"/>
              </a:ext>
            </a:extLst>
          </p:cNvPr>
          <p:cNvCxnSpPr>
            <a:cxnSpLocks/>
          </p:cNvCxnSpPr>
          <p:nvPr/>
        </p:nvCxnSpPr>
        <p:spPr>
          <a:xfrm flipH="1">
            <a:off x="4127407" y="1370311"/>
            <a:ext cx="5194" cy="32361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17E2F82C-6D4B-419D-AE69-9F5154A56816}"/>
              </a:ext>
            </a:extLst>
          </p:cNvPr>
          <p:cNvCxnSpPr>
            <a:cxnSpLocks/>
            <a:stCxn id="29" idx="2"/>
          </p:cNvCxnSpPr>
          <p:nvPr/>
        </p:nvCxnSpPr>
        <p:spPr>
          <a:xfrm flipH="1">
            <a:off x="4132601" y="2112313"/>
            <a:ext cx="8422" cy="27640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id="{127C18E2-2F5B-45D4-BD43-46E02C8F4A1A}"/>
              </a:ext>
            </a:extLst>
          </p:cNvPr>
          <p:cNvCxnSpPr>
            <a:cxnSpLocks/>
          </p:cNvCxnSpPr>
          <p:nvPr/>
        </p:nvCxnSpPr>
        <p:spPr>
          <a:xfrm>
            <a:off x="4141023" y="3512801"/>
            <a:ext cx="0" cy="34123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8" name="Straight Arrow Connector 37">
            <a:extLst>
              <a:ext uri="{FF2B5EF4-FFF2-40B4-BE49-F238E27FC236}">
                <a16:creationId xmlns:a16="http://schemas.microsoft.com/office/drawing/2014/main" id="{CEFD330A-48B7-4220-A2A9-374D71EB9F01}"/>
              </a:ext>
            </a:extLst>
          </p:cNvPr>
          <p:cNvCxnSpPr>
            <a:cxnSpLocks/>
            <a:stCxn id="30" idx="1"/>
            <a:endCxn id="28" idx="3"/>
          </p:cNvCxnSpPr>
          <p:nvPr/>
        </p:nvCxnSpPr>
        <p:spPr>
          <a:xfrm flipH="1" flipV="1">
            <a:off x="2860525" y="1149132"/>
            <a:ext cx="592374" cy="160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 name="Connector: Elbow 8">
            <a:extLst>
              <a:ext uri="{FF2B5EF4-FFF2-40B4-BE49-F238E27FC236}">
                <a16:creationId xmlns:a16="http://schemas.microsoft.com/office/drawing/2014/main" id="{6418DEA4-D87B-486C-823B-DA1E6FBEB3ED}"/>
              </a:ext>
            </a:extLst>
          </p:cNvPr>
          <p:cNvCxnSpPr>
            <a:cxnSpLocks/>
            <a:stCxn id="84" idx="0"/>
            <a:endCxn id="58" idx="1"/>
          </p:cNvCxnSpPr>
          <p:nvPr/>
        </p:nvCxnSpPr>
        <p:spPr>
          <a:xfrm rot="5400000" flipH="1" flipV="1">
            <a:off x="6343115" y="1434251"/>
            <a:ext cx="819957" cy="1279670"/>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77" name="Straight Arrow Connector 76">
            <a:extLst>
              <a:ext uri="{FF2B5EF4-FFF2-40B4-BE49-F238E27FC236}">
                <a16:creationId xmlns:a16="http://schemas.microsoft.com/office/drawing/2014/main" id="{487AF3FC-41AD-43A9-A10B-79BD6AA9E62A}"/>
              </a:ext>
            </a:extLst>
          </p:cNvPr>
          <p:cNvCxnSpPr>
            <a:cxnSpLocks/>
          </p:cNvCxnSpPr>
          <p:nvPr/>
        </p:nvCxnSpPr>
        <p:spPr>
          <a:xfrm>
            <a:off x="7976592" y="3297660"/>
            <a:ext cx="7279" cy="29508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9" name="Straight Arrow Connector 78">
            <a:extLst>
              <a:ext uri="{FF2B5EF4-FFF2-40B4-BE49-F238E27FC236}">
                <a16:creationId xmlns:a16="http://schemas.microsoft.com/office/drawing/2014/main" id="{A557A6B7-910D-4E7B-81C2-9FA34C7B278B}"/>
              </a:ext>
            </a:extLst>
          </p:cNvPr>
          <p:cNvCxnSpPr>
            <a:cxnSpLocks/>
          </p:cNvCxnSpPr>
          <p:nvPr/>
        </p:nvCxnSpPr>
        <p:spPr>
          <a:xfrm>
            <a:off x="8004852" y="3968634"/>
            <a:ext cx="0" cy="30225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4" name="Diamond 83">
            <a:extLst>
              <a:ext uri="{FF2B5EF4-FFF2-40B4-BE49-F238E27FC236}">
                <a16:creationId xmlns:a16="http://schemas.microsoft.com/office/drawing/2014/main" id="{31872F4D-E80B-489F-BCD6-E92C44390DFC}"/>
              </a:ext>
            </a:extLst>
          </p:cNvPr>
          <p:cNvSpPr/>
          <p:nvPr/>
        </p:nvSpPr>
        <p:spPr>
          <a:xfrm>
            <a:off x="5296013" y="2484064"/>
            <a:ext cx="1634490" cy="547856"/>
          </a:xfrm>
          <a:prstGeom prst="diamond">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Processing</a:t>
            </a:r>
          </a:p>
        </p:txBody>
      </p:sp>
      <p:cxnSp>
        <p:nvCxnSpPr>
          <p:cNvPr id="93" name="Straight Arrow Connector 92">
            <a:extLst>
              <a:ext uri="{FF2B5EF4-FFF2-40B4-BE49-F238E27FC236}">
                <a16:creationId xmlns:a16="http://schemas.microsoft.com/office/drawing/2014/main" id="{C7068EEC-7A8A-484F-A206-C81CF349E128}"/>
              </a:ext>
            </a:extLst>
          </p:cNvPr>
          <p:cNvCxnSpPr>
            <a:cxnSpLocks/>
          </p:cNvCxnSpPr>
          <p:nvPr/>
        </p:nvCxnSpPr>
        <p:spPr>
          <a:xfrm>
            <a:off x="4127436" y="2807105"/>
            <a:ext cx="0" cy="34123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6" name="Connector: Elbow 105">
            <a:extLst>
              <a:ext uri="{FF2B5EF4-FFF2-40B4-BE49-F238E27FC236}">
                <a16:creationId xmlns:a16="http://schemas.microsoft.com/office/drawing/2014/main" id="{67FB1091-21E5-4975-B950-CEED18476810}"/>
              </a:ext>
            </a:extLst>
          </p:cNvPr>
          <p:cNvCxnSpPr>
            <a:cxnSpLocks/>
            <a:stCxn id="33" idx="3"/>
            <a:endCxn id="84" idx="2"/>
          </p:cNvCxnSpPr>
          <p:nvPr/>
        </p:nvCxnSpPr>
        <p:spPr>
          <a:xfrm flipV="1">
            <a:off x="4854332" y="3031920"/>
            <a:ext cx="1258926" cy="100707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4627177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29"/>
          <p:cNvSpPr txBox="1">
            <a:spLocks noGrp="1"/>
          </p:cNvSpPr>
          <p:nvPr>
            <p:ph type="title"/>
          </p:nvPr>
        </p:nvSpPr>
        <p:spPr>
          <a:xfrm>
            <a:off x="1177246" y="325467"/>
            <a:ext cx="2624203" cy="5550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solidFill>
                  <a:schemeClr val="tx1"/>
                </a:solidFill>
                <a:latin typeface="Sitka Text" pitchFamily="2" charset="0"/>
                <a:cs typeface="Times New Roman" panose="02020603050405020304" pitchFamily="18" charset="0"/>
              </a:rPr>
              <a:t>Algorithm</a:t>
            </a:r>
            <a:r>
              <a:rPr lang="en" b="1" dirty="0">
                <a:latin typeface="Sitka Text" pitchFamily="2" charset="0"/>
              </a:rPr>
              <a:t> </a:t>
            </a:r>
            <a:endParaRPr b="1" dirty="0">
              <a:latin typeface="Sitka Text" pitchFamily="2" charset="0"/>
            </a:endParaRPr>
          </a:p>
        </p:txBody>
      </p:sp>
      <p:sp>
        <p:nvSpPr>
          <p:cNvPr id="402" name="Google Shape;402;p29"/>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7" name="TextBox 6">
            <a:extLst>
              <a:ext uri="{FF2B5EF4-FFF2-40B4-BE49-F238E27FC236}">
                <a16:creationId xmlns:a16="http://schemas.microsoft.com/office/drawing/2014/main" id="{ECC62860-9893-4597-80B2-D55EADF6FA2E}"/>
              </a:ext>
            </a:extLst>
          </p:cNvPr>
          <p:cNvSpPr txBox="1"/>
          <p:nvPr/>
        </p:nvSpPr>
        <p:spPr>
          <a:xfrm>
            <a:off x="388952" y="955860"/>
            <a:ext cx="5451954" cy="954107"/>
          </a:xfrm>
          <a:prstGeom prst="rect">
            <a:avLst/>
          </a:prstGeom>
          <a:noFill/>
        </p:spPr>
        <p:txBody>
          <a:bodyPr wrap="square">
            <a:spAutoFit/>
          </a:bodyPr>
          <a:lstStyle/>
          <a:p>
            <a:r>
              <a:rPr lang="en-US" b="0" i="0" dirty="0">
                <a:solidFill>
                  <a:srgbClr val="333333"/>
                </a:solidFill>
                <a:effectLst/>
                <a:latin typeface="Times New Roman" panose="02020603050405020304" pitchFamily="18" charset="0"/>
                <a:cs typeface="Times New Roman" panose="02020603050405020304" pitchFamily="18" charset="0"/>
              </a:rPr>
              <a:t>The Enigma machine implemented a </a:t>
            </a:r>
            <a:r>
              <a:rPr lang="en-US" b="0" i="1" dirty="0">
                <a:solidFill>
                  <a:srgbClr val="333333"/>
                </a:solidFill>
                <a:effectLst/>
                <a:latin typeface="Times New Roman" panose="02020603050405020304" pitchFamily="18" charset="0"/>
                <a:cs typeface="Times New Roman" panose="02020603050405020304" pitchFamily="18" charset="0"/>
              </a:rPr>
              <a:t>substitution cipher</a:t>
            </a:r>
            <a:r>
              <a:rPr lang="en-US" b="0" i="0" dirty="0">
                <a:solidFill>
                  <a:srgbClr val="333333"/>
                </a:solidFill>
                <a:effectLst/>
                <a:latin typeface="Times New Roman" panose="02020603050405020304" pitchFamily="18" charset="0"/>
                <a:cs typeface="Times New Roman" panose="02020603050405020304" pitchFamily="18" charset="0"/>
              </a:rPr>
              <a:t>, which encrypts a message by substituting one character for another. Such ciphers go back at least as far as Julius Caesar, who used a simple substitution cipher to encrypt military orders.</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214B6192-411B-4C98-9CAD-CE5F9D756379}"/>
              </a:ext>
            </a:extLst>
          </p:cNvPr>
          <p:cNvSpPr txBox="1"/>
          <p:nvPr/>
        </p:nvSpPr>
        <p:spPr>
          <a:xfrm>
            <a:off x="388952" y="2019488"/>
            <a:ext cx="5655502" cy="738664"/>
          </a:xfrm>
          <a:prstGeom prst="rect">
            <a:avLst/>
          </a:prstGeom>
          <a:noFill/>
        </p:spPr>
        <p:txBody>
          <a:bodyPr wrap="square">
            <a:spAutoFit/>
          </a:bodyPr>
          <a:lstStyle/>
          <a:p>
            <a:r>
              <a:rPr lang="en-US" dirty="0"/>
              <a:t>By rotating the rotor we obtain a new substitution cipher. As an example, suppose the rotor used to produce the substitutions is given by the following values in the first position:</a:t>
            </a:r>
          </a:p>
        </p:txBody>
      </p:sp>
      <p:sp>
        <p:nvSpPr>
          <p:cNvPr id="11" name="TextBox 10">
            <a:extLst>
              <a:ext uri="{FF2B5EF4-FFF2-40B4-BE49-F238E27FC236}">
                <a16:creationId xmlns:a16="http://schemas.microsoft.com/office/drawing/2014/main" id="{F3E9CF41-1D65-42EE-9F3E-15D9FE8F149C}"/>
              </a:ext>
            </a:extLst>
          </p:cNvPr>
          <p:cNvSpPr txBox="1"/>
          <p:nvPr/>
        </p:nvSpPr>
        <p:spPr>
          <a:xfrm>
            <a:off x="1472454" y="2791173"/>
            <a:ext cx="4572000" cy="523220"/>
          </a:xfrm>
          <a:prstGeom prst="rect">
            <a:avLst/>
          </a:prstGeom>
          <a:noFill/>
        </p:spPr>
        <p:txBody>
          <a:bodyPr wrap="square">
            <a:spAutoFit/>
          </a:bodyPr>
          <a:lstStyle/>
          <a:p>
            <a:r>
              <a:rPr lang="en-US" dirty="0">
                <a:solidFill>
                  <a:schemeClr val="tx1"/>
                </a:solidFill>
              </a:rPr>
              <a:t>ABCDEFGHIJKLMNOPQRSTUVWXYZ</a:t>
            </a:r>
            <a:r>
              <a:rPr lang="en-US" dirty="0">
                <a:solidFill>
                  <a:srgbClr val="FF0000"/>
                </a:solidFill>
              </a:rPr>
              <a:t> TMKGOYDSIPELUAVCRJWXZNHBQF</a:t>
            </a:r>
            <a:r>
              <a:rPr lang="en-US" dirty="0"/>
              <a:t>. </a:t>
            </a:r>
          </a:p>
        </p:txBody>
      </p:sp>
      <p:sp>
        <p:nvSpPr>
          <p:cNvPr id="13" name="TextBox 12">
            <a:extLst>
              <a:ext uri="{FF2B5EF4-FFF2-40B4-BE49-F238E27FC236}">
                <a16:creationId xmlns:a16="http://schemas.microsoft.com/office/drawing/2014/main" id="{DAF13854-C270-44C0-8293-B2BD901913C9}"/>
              </a:ext>
            </a:extLst>
          </p:cNvPr>
          <p:cNvSpPr txBox="1"/>
          <p:nvPr/>
        </p:nvSpPr>
        <p:spPr>
          <a:xfrm>
            <a:off x="388952" y="3370633"/>
            <a:ext cx="5704960" cy="954107"/>
          </a:xfrm>
          <a:prstGeom prst="rect">
            <a:avLst/>
          </a:prstGeom>
          <a:noFill/>
        </p:spPr>
        <p:txBody>
          <a:bodyPr wrap="square">
            <a:spAutoFit/>
          </a:bodyPr>
          <a:lstStyle/>
          <a:p>
            <a:r>
              <a:rPr lang="en-US" dirty="0"/>
              <a:t>To encrypt the first letter we use the substitutions given above; i.e. we substitute B by M and Y by Q. However, to encrypt the second letter we rotate the rotor by one position, i.e. we move the bottom row one step to the left, and so use the substitutions</a:t>
            </a:r>
          </a:p>
        </p:txBody>
      </p:sp>
      <p:sp>
        <p:nvSpPr>
          <p:cNvPr id="15" name="TextBox 14">
            <a:extLst>
              <a:ext uri="{FF2B5EF4-FFF2-40B4-BE49-F238E27FC236}">
                <a16:creationId xmlns:a16="http://schemas.microsoft.com/office/drawing/2014/main" id="{3FA13663-A5E4-4E33-85ED-10B11F6D6321}"/>
              </a:ext>
            </a:extLst>
          </p:cNvPr>
          <p:cNvSpPr txBox="1"/>
          <p:nvPr/>
        </p:nvSpPr>
        <p:spPr>
          <a:xfrm>
            <a:off x="1472454" y="4380980"/>
            <a:ext cx="3400171" cy="523220"/>
          </a:xfrm>
          <a:prstGeom prst="rect">
            <a:avLst/>
          </a:prstGeom>
          <a:noFill/>
        </p:spPr>
        <p:txBody>
          <a:bodyPr wrap="square">
            <a:spAutoFit/>
          </a:bodyPr>
          <a:lstStyle/>
          <a:p>
            <a:r>
              <a:rPr lang="en-US" dirty="0"/>
              <a:t>ABCDEFGHIJKLMNOPQRSTUVWXYZ </a:t>
            </a:r>
            <a:r>
              <a:rPr lang="en-US" dirty="0">
                <a:solidFill>
                  <a:srgbClr val="FF0000"/>
                </a:solidFill>
              </a:rPr>
              <a:t>MKGOYDSIPELUAVCRJWXZNHBQFT</a:t>
            </a:r>
            <a:r>
              <a:rPr lang="en-US" dirty="0"/>
              <a:t>,</a:t>
            </a:r>
          </a:p>
        </p:txBody>
      </p:sp>
      <p:grpSp>
        <p:nvGrpSpPr>
          <p:cNvPr id="10" name="Google Shape;1645;p50">
            <a:extLst>
              <a:ext uri="{FF2B5EF4-FFF2-40B4-BE49-F238E27FC236}">
                <a16:creationId xmlns:a16="http://schemas.microsoft.com/office/drawing/2014/main" id="{13612AB5-A500-49EE-B9E1-2AD0B22A86F5}"/>
              </a:ext>
            </a:extLst>
          </p:cNvPr>
          <p:cNvGrpSpPr/>
          <p:nvPr/>
        </p:nvGrpSpPr>
        <p:grpSpPr>
          <a:xfrm>
            <a:off x="570388" y="400642"/>
            <a:ext cx="445768" cy="445697"/>
            <a:chOff x="1674084" y="3214987"/>
            <a:chExt cx="720142" cy="720027"/>
          </a:xfrm>
        </p:grpSpPr>
        <p:sp>
          <p:nvSpPr>
            <p:cNvPr id="12" name="Google Shape;1646;p50">
              <a:extLst>
                <a:ext uri="{FF2B5EF4-FFF2-40B4-BE49-F238E27FC236}">
                  <a16:creationId xmlns:a16="http://schemas.microsoft.com/office/drawing/2014/main" id="{6E7CAF7F-97D8-4F50-9A3A-C53A73B9924D}"/>
                </a:ext>
              </a:extLst>
            </p:cNvPr>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 name="Google Shape;1647;p50">
              <a:extLst>
                <a:ext uri="{FF2B5EF4-FFF2-40B4-BE49-F238E27FC236}">
                  <a16:creationId xmlns:a16="http://schemas.microsoft.com/office/drawing/2014/main" id="{6B2072B3-C72F-49D8-9796-7C78AE413575}"/>
                </a:ext>
              </a:extLst>
            </p:cNvPr>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1648;p50">
              <a:extLst>
                <a:ext uri="{FF2B5EF4-FFF2-40B4-BE49-F238E27FC236}">
                  <a16:creationId xmlns:a16="http://schemas.microsoft.com/office/drawing/2014/main" id="{F4FA6E04-A5A1-440C-9BBE-49E13B16C828}"/>
                </a:ext>
              </a:extLst>
            </p:cNvPr>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1649;p50">
              <a:extLst>
                <a:ext uri="{FF2B5EF4-FFF2-40B4-BE49-F238E27FC236}">
                  <a16:creationId xmlns:a16="http://schemas.microsoft.com/office/drawing/2014/main" id="{1D51FFB6-E56F-40C2-B816-8C7C0D59F8A7}"/>
                </a:ext>
              </a:extLst>
            </p:cNvPr>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1650;p50">
              <a:extLst>
                <a:ext uri="{FF2B5EF4-FFF2-40B4-BE49-F238E27FC236}">
                  <a16:creationId xmlns:a16="http://schemas.microsoft.com/office/drawing/2014/main" id="{6B78DFD1-67F9-4152-9C8E-583E2E8F8652}"/>
                </a:ext>
              </a:extLst>
            </p:cNvPr>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1651;p50">
              <a:extLst>
                <a:ext uri="{FF2B5EF4-FFF2-40B4-BE49-F238E27FC236}">
                  <a16:creationId xmlns:a16="http://schemas.microsoft.com/office/drawing/2014/main" id="{3B8F9848-E9EB-4204-BF3C-FD128C859919}"/>
                </a:ext>
              </a:extLst>
            </p:cNvPr>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1652;p50">
              <a:extLst>
                <a:ext uri="{FF2B5EF4-FFF2-40B4-BE49-F238E27FC236}">
                  <a16:creationId xmlns:a16="http://schemas.microsoft.com/office/drawing/2014/main" id="{F337AE60-113C-452F-8585-FC20EAFF2DDB}"/>
                </a:ext>
              </a:extLst>
            </p:cNvPr>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1" name="Google Shape;1653;p50">
              <a:extLst>
                <a:ext uri="{FF2B5EF4-FFF2-40B4-BE49-F238E27FC236}">
                  <a16:creationId xmlns:a16="http://schemas.microsoft.com/office/drawing/2014/main" id="{565945B8-BDA1-450E-AB29-3EF899B81866}"/>
                </a:ext>
              </a:extLst>
            </p:cNvPr>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1654;p50">
              <a:extLst>
                <a:ext uri="{FF2B5EF4-FFF2-40B4-BE49-F238E27FC236}">
                  <a16:creationId xmlns:a16="http://schemas.microsoft.com/office/drawing/2014/main" id="{9933B920-7E29-42EC-9869-566DC98DC364}"/>
                </a:ext>
              </a:extLst>
            </p:cNvPr>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 name="Google Shape;1655;p50">
              <a:extLst>
                <a:ext uri="{FF2B5EF4-FFF2-40B4-BE49-F238E27FC236}">
                  <a16:creationId xmlns:a16="http://schemas.microsoft.com/office/drawing/2014/main" id="{EBC0D0C4-0F68-48A2-A5EC-BA607A0E2954}"/>
                </a:ext>
              </a:extLst>
            </p:cNvPr>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 name="Google Shape;1656;p50">
              <a:extLst>
                <a:ext uri="{FF2B5EF4-FFF2-40B4-BE49-F238E27FC236}">
                  <a16:creationId xmlns:a16="http://schemas.microsoft.com/office/drawing/2014/main" id="{ADDB8FCB-F057-4D13-9108-6B72B56993AF}"/>
                </a:ext>
              </a:extLst>
            </p:cNvPr>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 name="Google Shape;1657;p50">
              <a:extLst>
                <a:ext uri="{FF2B5EF4-FFF2-40B4-BE49-F238E27FC236}">
                  <a16:creationId xmlns:a16="http://schemas.microsoft.com/office/drawing/2014/main" id="{162CE618-45BE-47BA-883E-C37C9C72E3E0}"/>
                </a:ext>
              </a:extLst>
            </p:cNvPr>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B9C4F81-A395-4D66-981D-A181FD191C4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5" name="TextBox 4">
            <a:extLst>
              <a:ext uri="{FF2B5EF4-FFF2-40B4-BE49-F238E27FC236}">
                <a16:creationId xmlns:a16="http://schemas.microsoft.com/office/drawing/2014/main" id="{C389FBA2-AC6A-4F5B-A3EA-742322FD8D9F}"/>
              </a:ext>
            </a:extLst>
          </p:cNvPr>
          <p:cNvSpPr txBox="1"/>
          <p:nvPr/>
        </p:nvSpPr>
        <p:spPr>
          <a:xfrm>
            <a:off x="544881" y="573501"/>
            <a:ext cx="4572000" cy="307777"/>
          </a:xfrm>
          <a:prstGeom prst="rect">
            <a:avLst/>
          </a:prstGeom>
          <a:noFill/>
        </p:spPr>
        <p:txBody>
          <a:bodyPr wrap="square">
            <a:spAutoFit/>
          </a:bodyPr>
          <a:lstStyle/>
          <a:p>
            <a:r>
              <a:rPr lang="en-US" dirty="0"/>
              <a:t>whilst for the third letter we use the substitutions</a:t>
            </a:r>
          </a:p>
        </p:txBody>
      </p:sp>
      <p:sp>
        <p:nvSpPr>
          <p:cNvPr id="7" name="TextBox 6">
            <a:extLst>
              <a:ext uri="{FF2B5EF4-FFF2-40B4-BE49-F238E27FC236}">
                <a16:creationId xmlns:a16="http://schemas.microsoft.com/office/drawing/2014/main" id="{6D3D766A-9D25-4A92-8B95-FE1CDF67F72D}"/>
              </a:ext>
            </a:extLst>
          </p:cNvPr>
          <p:cNvSpPr txBox="1"/>
          <p:nvPr/>
        </p:nvSpPr>
        <p:spPr>
          <a:xfrm>
            <a:off x="1302706" y="1129228"/>
            <a:ext cx="3319397" cy="523220"/>
          </a:xfrm>
          <a:prstGeom prst="rect">
            <a:avLst/>
          </a:prstGeom>
          <a:noFill/>
        </p:spPr>
        <p:txBody>
          <a:bodyPr wrap="square">
            <a:spAutoFit/>
          </a:bodyPr>
          <a:lstStyle/>
          <a:p>
            <a:r>
              <a:rPr lang="en-US" dirty="0"/>
              <a:t>ABCDEFGHIJKLMNOPQRSTUVWXYZ </a:t>
            </a:r>
            <a:r>
              <a:rPr lang="en-US" dirty="0">
                <a:solidFill>
                  <a:srgbClr val="FF0000"/>
                </a:solidFill>
              </a:rPr>
              <a:t>KGOYDSIPELUAVCRJWXZNHBQFTM</a:t>
            </a:r>
          </a:p>
        </p:txBody>
      </p:sp>
      <p:pic>
        <p:nvPicPr>
          <p:cNvPr id="9" name="Picture 8">
            <a:extLst>
              <a:ext uri="{FF2B5EF4-FFF2-40B4-BE49-F238E27FC236}">
                <a16:creationId xmlns:a16="http://schemas.microsoft.com/office/drawing/2014/main" id="{31D389F1-10BB-4AA2-AD67-250197F443EC}"/>
              </a:ext>
            </a:extLst>
          </p:cNvPr>
          <p:cNvPicPr>
            <a:picLocks noChangeAspect="1"/>
          </p:cNvPicPr>
          <p:nvPr/>
        </p:nvPicPr>
        <p:blipFill>
          <a:blip r:embed="rId2"/>
          <a:stretch>
            <a:fillRect/>
          </a:stretch>
        </p:blipFill>
        <p:spPr>
          <a:xfrm>
            <a:off x="973690" y="1782290"/>
            <a:ext cx="4067695" cy="2038148"/>
          </a:xfrm>
          <a:prstGeom prst="rect">
            <a:avLst/>
          </a:prstGeom>
        </p:spPr>
      </p:pic>
      <p:sp>
        <p:nvSpPr>
          <p:cNvPr id="10" name="TextBox 9">
            <a:extLst>
              <a:ext uri="{FF2B5EF4-FFF2-40B4-BE49-F238E27FC236}">
                <a16:creationId xmlns:a16="http://schemas.microsoft.com/office/drawing/2014/main" id="{2F597E93-86CC-44CE-B73B-AB4FC6B7C332}"/>
              </a:ext>
            </a:extLst>
          </p:cNvPr>
          <p:cNvSpPr txBox="1"/>
          <p:nvPr/>
        </p:nvSpPr>
        <p:spPr>
          <a:xfrm>
            <a:off x="1344876" y="4014272"/>
            <a:ext cx="3235055" cy="307777"/>
          </a:xfrm>
          <a:prstGeom prst="rect">
            <a:avLst/>
          </a:prstGeom>
          <a:noFill/>
        </p:spPr>
        <p:txBody>
          <a:bodyPr wrap="square">
            <a:spAutoFit/>
          </a:bodyPr>
          <a:lstStyle/>
          <a:p>
            <a:r>
              <a:rPr lang="en-US" dirty="0"/>
              <a:t>Figure :- Simplified Enigma Machine </a:t>
            </a:r>
          </a:p>
        </p:txBody>
      </p:sp>
    </p:spTree>
    <p:extLst>
      <p:ext uri="{BB962C8B-B14F-4D97-AF65-F5344CB8AC3E}">
        <p14:creationId xmlns:p14="http://schemas.microsoft.com/office/powerpoint/2010/main" val="3410482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18"/>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7" name="TextBox 6">
            <a:extLst>
              <a:ext uri="{FF2B5EF4-FFF2-40B4-BE49-F238E27FC236}">
                <a16:creationId xmlns:a16="http://schemas.microsoft.com/office/drawing/2014/main" id="{0D48915D-5385-49C6-A695-B5738304FA78}"/>
              </a:ext>
            </a:extLst>
          </p:cNvPr>
          <p:cNvSpPr txBox="1"/>
          <p:nvPr/>
        </p:nvSpPr>
        <p:spPr>
          <a:xfrm>
            <a:off x="2599101" y="787876"/>
            <a:ext cx="3832964" cy="523220"/>
          </a:xfrm>
          <a:prstGeom prst="rect">
            <a:avLst/>
          </a:prstGeom>
          <a:noFill/>
        </p:spPr>
        <p:txBody>
          <a:bodyPr wrap="square">
            <a:spAutoFit/>
          </a:bodyPr>
          <a:lstStyle/>
          <a:p>
            <a:r>
              <a:rPr lang="en-US" sz="2800" b="1" dirty="0">
                <a:solidFill>
                  <a:schemeClr val="tx1"/>
                </a:solidFill>
                <a:latin typeface="Times New Roman" panose="02020603050405020304" pitchFamily="18" charset="0"/>
                <a:cs typeface="Times New Roman" panose="02020603050405020304" pitchFamily="18" charset="0"/>
              </a:rPr>
              <a:t>REAL TIME USAGE</a:t>
            </a:r>
          </a:p>
        </p:txBody>
      </p:sp>
      <p:sp>
        <p:nvSpPr>
          <p:cNvPr id="9" name="TextBox 8">
            <a:extLst>
              <a:ext uri="{FF2B5EF4-FFF2-40B4-BE49-F238E27FC236}">
                <a16:creationId xmlns:a16="http://schemas.microsoft.com/office/drawing/2014/main" id="{E30170AB-3695-4BEE-BC09-A9D8063F039A}"/>
              </a:ext>
            </a:extLst>
          </p:cNvPr>
          <p:cNvSpPr txBox="1"/>
          <p:nvPr/>
        </p:nvSpPr>
        <p:spPr>
          <a:xfrm>
            <a:off x="2486416" y="1354376"/>
            <a:ext cx="4146116" cy="3366563"/>
          </a:xfrm>
          <a:prstGeom prst="rect">
            <a:avLst/>
          </a:prstGeom>
          <a:noFill/>
        </p:spPr>
        <p:txBody>
          <a:bodyPr wrap="square">
            <a:spAutoFit/>
          </a:bodyPr>
          <a:lstStyle/>
          <a:p>
            <a:pPr marL="285750" lvl="7" indent="-285750">
              <a:lnSpc>
                <a:spcPct val="150000"/>
              </a:lnSpc>
              <a:buFont typeface="Wingdings" panose="05000000000000000000" pitchFamily="2" charset="2"/>
              <a:buChar char="v"/>
            </a:pPr>
            <a:r>
              <a:rPr lang="en-US" sz="1800" dirty="0">
                <a:solidFill>
                  <a:schemeClr val="tx1"/>
                </a:solidFill>
                <a:latin typeface="Times New Roman" panose="02020603050405020304" pitchFamily="18" charset="0"/>
                <a:cs typeface="Times New Roman" panose="02020603050405020304" pitchFamily="18" charset="0"/>
              </a:rPr>
              <a:t>In this technological world it will protect information using    Encrypt and Decrypt method.</a:t>
            </a:r>
          </a:p>
          <a:p>
            <a:pPr marL="285750" lvl="6" indent="-285750" algn="just">
              <a:lnSpc>
                <a:spcPct val="150000"/>
              </a:lnSpc>
              <a:buFont typeface="Wingdings" panose="05000000000000000000" pitchFamily="2" charset="2"/>
              <a:buChar char="v"/>
            </a:pPr>
            <a:endParaRPr lang="en-US" sz="1800" dirty="0">
              <a:solidFill>
                <a:schemeClr val="tx1"/>
              </a:solidFill>
              <a:latin typeface="Times New Roman" panose="02020603050405020304" pitchFamily="18" charset="0"/>
              <a:cs typeface="Times New Roman" panose="02020603050405020304" pitchFamily="18" charset="0"/>
            </a:endParaRPr>
          </a:p>
          <a:p>
            <a:pPr marL="285750" lvl="6" indent="-285750" algn="just">
              <a:lnSpc>
                <a:spcPct val="150000"/>
              </a:lnSpc>
              <a:buFont typeface="Wingdings" panose="05000000000000000000" pitchFamily="2" charset="2"/>
              <a:buChar char="v"/>
            </a:pPr>
            <a:r>
              <a:rPr lang="en-US" sz="1800" dirty="0">
                <a:solidFill>
                  <a:schemeClr val="tx1"/>
                </a:solidFill>
                <a:latin typeface="Times New Roman" panose="02020603050405020304" pitchFamily="18" charset="0"/>
                <a:cs typeface="Times New Roman" panose="02020603050405020304" pitchFamily="18" charset="0"/>
              </a:rPr>
              <a:t>This is also use for our military base where they can use software approach method and communicate with each other.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8" name="Google Shape;318;p2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5" name="Google Shape;316;p22">
            <a:extLst>
              <a:ext uri="{FF2B5EF4-FFF2-40B4-BE49-F238E27FC236}">
                <a16:creationId xmlns:a16="http://schemas.microsoft.com/office/drawing/2014/main" id="{ADEF5022-D0E5-4453-8031-62ACE093337E}"/>
              </a:ext>
            </a:extLst>
          </p:cNvPr>
          <p:cNvSpPr txBox="1">
            <a:spLocks/>
          </p:cNvSpPr>
          <p:nvPr/>
        </p:nvSpPr>
        <p:spPr>
          <a:xfrm>
            <a:off x="394570" y="433958"/>
            <a:ext cx="3537900" cy="9777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US" sz="2800" dirty="0">
                <a:solidFill>
                  <a:schemeClr val="tx1"/>
                </a:solidFill>
                <a:latin typeface="Times New Roman" panose="02020603050405020304" pitchFamily="18" charset="0"/>
                <a:cs typeface="Times New Roman" panose="02020603050405020304" pitchFamily="18" charset="0"/>
              </a:rPr>
              <a:t>EXISTING WORK WITH LIMITATION</a:t>
            </a:r>
          </a:p>
        </p:txBody>
      </p:sp>
      <p:sp>
        <p:nvSpPr>
          <p:cNvPr id="7" name="TextBox 6">
            <a:extLst>
              <a:ext uri="{FF2B5EF4-FFF2-40B4-BE49-F238E27FC236}">
                <a16:creationId xmlns:a16="http://schemas.microsoft.com/office/drawing/2014/main" id="{DFC4828B-BD3A-474D-9108-5101F1DC821A}"/>
              </a:ext>
            </a:extLst>
          </p:cNvPr>
          <p:cNvSpPr txBox="1"/>
          <p:nvPr/>
        </p:nvSpPr>
        <p:spPr>
          <a:xfrm>
            <a:off x="544531" y="3046079"/>
            <a:ext cx="3237978" cy="1446550"/>
          </a:xfrm>
          <a:prstGeom prst="rect">
            <a:avLst/>
          </a:prstGeom>
          <a:noFill/>
        </p:spPr>
        <p:txBody>
          <a:bodyPr wrap="square">
            <a:spAutoFit/>
          </a:bodyPr>
          <a:lstStyle/>
          <a:p>
            <a:r>
              <a:rPr lang="en-US" sz="1600" b="1" i="0" dirty="0">
                <a:solidFill>
                  <a:srgbClr val="202124"/>
                </a:solidFill>
                <a:effectLst/>
                <a:latin typeface="Times New Roman" panose="02020603050405020304" pitchFamily="18" charset="0"/>
                <a:cs typeface="Times New Roman" panose="02020603050405020304" pitchFamily="18" charset="0"/>
              </a:rPr>
              <a:t>Enigma code was that a letter could   never be encoded as itself.</a:t>
            </a:r>
          </a:p>
          <a:p>
            <a:endParaRPr lang="en-US" b="1" dirty="0">
              <a:solidFill>
                <a:srgbClr val="202124"/>
              </a:solidFill>
              <a:latin typeface="Times New Roman" panose="02020603050405020304" pitchFamily="18" charset="0"/>
              <a:cs typeface="Times New Roman" panose="02020603050405020304" pitchFamily="18" charset="0"/>
            </a:endParaRPr>
          </a:p>
          <a:p>
            <a:r>
              <a:rPr lang="en-US" b="0" i="0" dirty="0">
                <a:solidFill>
                  <a:srgbClr val="202124"/>
                </a:solidFill>
                <a:effectLst/>
                <a:latin typeface="arial" panose="020B0604020202020204" pitchFamily="34" charset="0"/>
              </a:rPr>
              <a:t>(</a:t>
            </a:r>
            <a:r>
              <a:rPr lang="en-US" b="1" i="0" dirty="0">
                <a:solidFill>
                  <a:srgbClr val="202124"/>
                </a:solidFill>
                <a:effectLst/>
                <a:latin typeface="arial" panose="020B0604020202020204" pitchFamily="34" charset="0"/>
              </a:rPr>
              <a:t>Modern computers would be able to crack the code in several minutes</a:t>
            </a:r>
            <a:r>
              <a:rPr lang="en-US" b="0" i="0" dirty="0">
                <a:solidFill>
                  <a:srgbClr val="202124"/>
                </a:solidFill>
                <a:effectLst/>
                <a:latin typeface="arial" panose="020B0604020202020204" pitchFamily="34" charset="0"/>
              </a:rPr>
              <a:t>)</a:t>
            </a:r>
            <a:endParaRPr lang="en-US"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13D48F87-8B79-4D90-AD09-3901ECAF27D6}"/>
              </a:ext>
            </a:extLst>
          </p:cNvPr>
          <p:cNvSpPr txBox="1"/>
          <p:nvPr/>
        </p:nvSpPr>
        <p:spPr>
          <a:xfrm>
            <a:off x="544531" y="1811628"/>
            <a:ext cx="3319748" cy="954107"/>
          </a:xfrm>
          <a:prstGeom prst="rect">
            <a:avLst/>
          </a:prstGeom>
          <a:noFill/>
        </p:spPr>
        <p:txBody>
          <a:bodyPr wrap="square">
            <a:spAutoFit/>
          </a:bodyPr>
          <a:lstStyle/>
          <a:p>
            <a:r>
              <a:rPr lang="en-US" b="1" i="0" dirty="0">
                <a:solidFill>
                  <a:srgbClr val="202124"/>
                </a:solidFill>
                <a:effectLst/>
                <a:latin typeface="arial" panose="020B0604020202020204" pitchFamily="34" charset="0"/>
              </a:rPr>
              <a:t>The Enigma machine was considered so secure that it was used to encipher the most top-secret messages</a:t>
            </a:r>
            <a:r>
              <a:rPr lang="en-US" b="0" i="0" dirty="0">
                <a:solidFill>
                  <a:srgbClr val="202124"/>
                </a:solidFill>
                <a:effectLst/>
                <a:latin typeface="arial" panose="020B0604020202020204" pitchFamily="34" charset="0"/>
              </a:rPr>
              <a:t>.</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932164-3E68-4CB2-BF5B-2480679A827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
        <p:nvSpPr>
          <p:cNvPr id="5" name="Title 2">
            <a:extLst>
              <a:ext uri="{FF2B5EF4-FFF2-40B4-BE49-F238E27FC236}">
                <a16:creationId xmlns:a16="http://schemas.microsoft.com/office/drawing/2014/main" id="{B7B9CFB4-69A4-4CB8-BFB6-B51B3F34B105}"/>
              </a:ext>
            </a:extLst>
          </p:cNvPr>
          <p:cNvSpPr>
            <a:spLocks noGrp="1"/>
          </p:cNvSpPr>
          <p:nvPr>
            <p:ph type="title"/>
          </p:nvPr>
        </p:nvSpPr>
        <p:spPr>
          <a:xfrm>
            <a:off x="488515" y="1045923"/>
            <a:ext cx="5234113" cy="2438009"/>
          </a:xfrm>
        </p:spPr>
        <p:txBody>
          <a:bodyPr/>
          <a:lstStyle/>
          <a:p>
            <a:r>
              <a:rPr lang="en-US" b="1" dirty="0">
                <a:solidFill>
                  <a:schemeClr val="tx1"/>
                </a:solidFill>
                <a:latin typeface="Times New Roman" panose="02020603050405020304" pitchFamily="18" charset="0"/>
                <a:cs typeface="Times New Roman" panose="02020603050405020304" pitchFamily="18" charset="0"/>
              </a:rPr>
              <a:t>After completion the presentation we will present our code and Execute successfully then Show The live demo of our project.</a:t>
            </a:r>
          </a:p>
        </p:txBody>
      </p:sp>
    </p:spTree>
    <p:extLst>
      <p:ext uri="{BB962C8B-B14F-4D97-AF65-F5344CB8AC3E}">
        <p14:creationId xmlns:p14="http://schemas.microsoft.com/office/powerpoint/2010/main" val="2049860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AEBF4"/>
        </a:solidFill>
        <a:effectLst/>
      </p:bgPr>
    </p:bg>
    <p:spTree>
      <p:nvGrpSpPr>
        <p:cNvPr id="1" name="Shape 524"/>
        <p:cNvGrpSpPr/>
        <p:nvPr/>
      </p:nvGrpSpPr>
      <p:grpSpPr>
        <a:xfrm>
          <a:off x="0" y="0"/>
          <a:ext cx="0" cy="0"/>
          <a:chOff x="0" y="0"/>
          <a:chExt cx="0" cy="0"/>
        </a:xfrm>
      </p:grpSpPr>
      <p:sp>
        <p:nvSpPr>
          <p:cNvPr id="525" name="Google Shape;525;p39"/>
          <p:cNvSpPr txBox="1">
            <a:spLocks noGrp="1"/>
          </p:cNvSpPr>
          <p:nvPr>
            <p:ph type="title" idx="4294967295"/>
          </p:nvPr>
        </p:nvSpPr>
        <p:spPr>
          <a:xfrm>
            <a:off x="250521" y="211311"/>
            <a:ext cx="4394328" cy="53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Snapshot Of Our Project:- </a:t>
            </a:r>
            <a:endParaRPr dirty="0">
              <a:solidFill>
                <a:schemeClr val="tx1"/>
              </a:solidFill>
              <a:latin typeface="Times New Roman" panose="02020603050405020304" pitchFamily="18" charset="0"/>
              <a:cs typeface="Times New Roman" panose="02020603050405020304" pitchFamily="18" charset="0"/>
            </a:endParaRPr>
          </a:p>
        </p:txBody>
      </p:sp>
      <p:sp>
        <p:nvSpPr>
          <p:cNvPr id="526" name="Google Shape;526;p39"/>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539" name="Google Shape;539;p39"/>
          <p:cNvSpPr/>
          <p:nvPr/>
        </p:nvSpPr>
        <p:spPr>
          <a:xfrm>
            <a:off x="0" y="2679750"/>
            <a:ext cx="6246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sp>
        <p:nvSpPr>
          <p:cNvPr id="42" name="Google Shape;539;p39">
            <a:extLst>
              <a:ext uri="{FF2B5EF4-FFF2-40B4-BE49-F238E27FC236}">
                <a16:creationId xmlns:a16="http://schemas.microsoft.com/office/drawing/2014/main" id="{9A36C426-8F20-4CE8-B5A1-8E3405EBD206}"/>
              </a:ext>
            </a:extLst>
          </p:cNvPr>
          <p:cNvSpPr/>
          <p:nvPr/>
        </p:nvSpPr>
        <p:spPr>
          <a:xfrm rot="10800000">
            <a:off x="8519400" y="2679750"/>
            <a:ext cx="6246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pic>
        <p:nvPicPr>
          <p:cNvPr id="23" name="Picture 22">
            <a:extLst>
              <a:ext uri="{FF2B5EF4-FFF2-40B4-BE49-F238E27FC236}">
                <a16:creationId xmlns:a16="http://schemas.microsoft.com/office/drawing/2014/main" id="{A8DCAC8C-55DB-4BAA-9D55-555472F66B60}"/>
              </a:ext>
            </a:extLst>
          </p:cNvPr>
          <p:cNvPicPr>
            <a:picLocks noChangeAspect="1"/>
          </p:cNvPicPr>
          <p:nvPr/>
        </p:nvPicPr>
        <p:blipFill>
          <a:blip r:embed="rId3"/>
          <a:stretch>
            <a:fillRect/>
          </a:stretch>
        </p:blipFill>
        <p:spPr>
          <a:xfrm>
            <a:off x="457799" y="644279"/>
            <a:ext cx="3838970" cy="2159421"/>
          </a:xfrm>
          <a:prstGeom prst="rect">
            <a:avLst/>
          </a:prstGeom>
        </p:spPr>
      </p:pic>
      <p:pic>
        <p:nvPicPr>
          <p:cNvPr id="25" name="Picture 24">
            <a:extLst>
              <a:ext uri="{FF2B5EF4-FFF2-40B4-BE49-F238E27FC236}">
                <a16:creationId xmlns:a16="http://schemas.microsoft.com/office/drawing/2014/main" id="{7248C6DD-BC8C-402D-8FA2-B44FA003A178}"/>
              </a:ext>
            </a:extLst>
          </p:cNvPr>
          <p:cNvPicPr>
            <a:picLocks noChangeAspect="1"/>
          </p:cNvPicPr>
          <p:nvPr/>
        </p:nvPicPr>
        <p:blipFill>
          <a:blip r:embed="rId4"/>
          <a:stretch>
            <a:fillRect/>
          </a:stretch>
        </p:blipFill>
        <p:spPr>
          <a:xfrm>
            <a:off x="4687107" y="352429"/>
            <a:ext cx="4060451" cy="2284004"/>
          </a:xfrm>
          <a:prstGeom prst="rect">
            <a:avLst/>
          </a:prstGeom>
        </p:spPr>
      </p:pic>
      <p:pic>
        <p:nvPicPr>
          <p:cNvPr id="27" name="Picture 26">
            <a:extLst>
              <a:ext uri="{FF2B5EF4-FFF2-40B4-BE49-F238E27FC236}">
                <a16:creationId xmlns:a16="http://schemas.microsoft.com/office/drawing/2014/main" id="{7E803CD6-7816-44F7-B229-EDE509AD298F}"/>
              </a:ext>
            </a:extLst>
          </p:cNvPr>
          <p:cNvPicPr>
            <a:picLocks noChangeAspect="1"/>
          </p:cNvPicPr>
          <p:nvPr/>
        </p:nvPicPr>
        <p:blipFill>
          <a:blip r:embed="rId5"/>
          <a:stretch>
            <a:fillRect/>
          </a:stretch>
        </p:blipFill>
        <p:spPr>
          <a:xfrm>
            <a:off x="624600" y="2997622"/>
            <a:ext cx="3838973" cy="2159422"/>
          </a:xfrm>
          <a:prstGeom prst="rect">
            <a:avLst/>
          </a:prstGeom>
        </p:spPr>
      </p:pic>
      <p:pic>
        <p:nvPicPr>
          <p:cNvPr id="5" name="Picture 4">
            <a:extLst>
              <a:ext uri="{FF2B5EF4-FFF2-40B4-BE49-F238E27FC236}">
                <a16:creationId xmlns:a16="http://schemas.microsoft.com/office/drawing/2014/main" id="{47A9CA30-C9D8-40C4-B016-978AF8E21F7C}"/>
              </a:ext>
            </a:extLst>
          </p:cNvPr>
          <p:cNvPicPr>
            <a:picLocks noChangeAspect="1"/>
          </p:cNvPicPr>
          <p:nvPr/>
        </p:nvPicPr>
        <p:blipFill>
          <a:blip r:embed="rId6"/>
          <a:stretch>
            <a:fillRect/>
          </a:stretch>
        </p:blipFill>
        <p:spPr>
          <a:xfrm>
            <a:off x="4687107" y="2788395"/>
            <a:ext cx="4060451" cy="228400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alpha val="47000"/>
          </a:schemeClr>
        </a:solidFill>
        <a:effectLst/>
      </p:bgPr>
    </p:bg>
    <p:spTree>
      <p:nvGrpSpPr>
        <p:cNvPr id="1" name="Shape 524"/>
        <p:cNvGrpSpPr/>
        <p:nvPr/>
      </p:nvGrpSpPr>
      <p:grpSpPr>
        <a:xfrm>
          <a:off x="0" y="0"/>
          <a:ext cx="0" cy="0"/>
          <a:chOff x="0" y="0"/>
          <a:chExt cx="0" cy="0"/>
        </a:xfrm>
      </p:grpSpPr>
      <p:sp>
        <p:nvSpPr>
          <p:cNvPr id="525" name="Google Shape;525;p39"/>
          <p:cNvSpPr txBox="1">
            <a:spLocks noGrp="1"/>
          </p:cNvSpPr>
          <p:nvPr>
            <p:ph type="title" idx="4294967295"/>
          </p:nvPr>
        </p:nvSpPr>
        <p:spPr>
          <a:xfrm>
            <a:off x="177622" y="0"/>
            <a:ext cx="4394328" cy="53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Snapshot Of Our Project:- </a:t>
            </a:r>
            <a:endParaRPr dirty="0">
              <a:solidFill>
                <a:schemeClr val="tx1"/>
              </a:solidFill>
              <a:latin typeface="Times New Roman" panose="02020603050405020304" pitchFamily="18" charset="0"/>
              <a:cs typeface="Times New Roman" panose="02020603050405020304" pitchFamily="18" charset="0"/>
            </a:endParaRPr>
          </a:p>
        </p:txBody>
      </p:sp>
      <p:sp>
        <p:nvSpPr>
          <p:cNvPr id="526" name="Google Shape;526;p39"/>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539" name="Google Shape;539;p39"/>
          <p:cNvSpPr/>
          <p:nvPr/>
        </p:nvSpPr>
        <p:spPr>
          <a:xfrm>
            <a:off x="0" y="2679750"/>
            <a:ext cx="6246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sp>
        <p:nvSpPr>
          <p:cNvPr id="42" name="Google Shape;539;p39">
            <a:extLst>
              <a:ext uri="{FF2B5EF4-FFF2-40B4-BE49-F238E27FC236}">
                <a16:creationId xmlns:a16="http://schemas.microsoft.com/office/drawing/2014/main" id="{9A36C426-8F20-4CE8-B5A1-8E3405EBD206}"/>
              </a:ext>
            </a:extLst>
          </p:cNvPr>
          <p:cNvSpPr/>
          <p:nvPr/>
        </p:nvSpPr>
        <p:spPr>
          <a:xfrm rot="10800000">
            <a:off x="8519400" y="2679750"/>
            <a:ext cx="6246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pic>
        <p:nvPicPr>
          <p:cNvPr id="3" name="Picture 2">
            <a:extLst>
              <a:ext uri="{FF2B5EF4-FFF2-40B4-BE49-F238E27FC236}">
                <a16:creationId xmlns:a16="http://schemas.microsoft.com/office/drawing/2014/main" id="{4A07ECF4-1501-417E-A18F-78F84CD4AEEE}"/>
              </a:ext>
            </a:extLst>
          </p:cNvPr>
          <p:cNvPicPr>
            <a:picLocks noChangeAspect="1"/>
          </p:cNvPicPr>
          <p:nvPr/>
        </p:nvPicPr>
        <p:blipFill>
          <a:blip r:embed="rId3"/>
          <a:stretch>
            <a:fillRect/>
          </a:stretch>
        </p:blipFill>
        <p:spPr>
          <a:xfrm>
            <a:off x="428552" y="509904"/>
            <a:ext cx="3857504" cy="2169846"/>
          </a:xfrm>
          <a:prstGeom prst="rect">
            <a:avLst/>
          </a:prstGeom>
        </p:spPr>
      </p:pic>
      <p:pic>
        <p:nvPicPr>
          <p:cNvPr id="11" name="Picture 10">
            <a:extLst>
              <a:ext uri="{FF2B5EF4-FFF2-40B4-BE49-F238E27FC236}">
                <a16:creationId xmlns:a16="http://schemas.microsoft.com/office/drawing/2014/main" id="{F91BB5AD-8856-44FB-AC46-38D8D73BBC80}"/>
              </a:ext>
            </a:extLst>
          </p:cNvPr>
          <p:cNvPicPr>
            <a:picLocks noChangeAspect="1"/>
          </p:cNvPicPr>
          <p:nvPr/>
        </p:nvPicPr>
        <p:blipFill>
          <a:blip r:embed="rId4"/>
          <a:stretch>
            <a:fillRect/>
          </a:stretch>
        </p:blipFill>
        <p:spPr>
          <a:xfrm>
            <a:off x="459384" y="2835685"/>
            <a:ext cx="3857504" cy="2169847"/>
          </a:xfrm>
          <a:prstGeom prst="rect">
            <a:avLst/>
          </a:prstGeom>
        </p:spPr>
      </p:pic>
      <p:pic>
        <p:nvPicPr>
          <p:cNvPr id="13" name="Picture 12">
            <a:extLst>
              <a:ext uri="{FF2B5EF4-FFF2-40B4-BE49-F238E27FC236}">
                <a16:creationId xmlns:a16="http://schemas.microsoft.com/office/drawing/2014/main" id="{87021A9B-6E08-407F-AE83-99318CAE79A2}"/>
              </a:ext>
            </a:extLst>
          </p:cNvPr>
          <p:cNvPicPr>
            <a:picLocks noChangeAspect="1"/>
          </p:cNvPicPr>
          <p:nvPr/>
        </p:nvPicPr>
        <p:blipFill>
          <a:blip r:embed="rId5"/>
          <a:stretch>
            <a:fillRect/>
          </a:stretch>
        </p:blipFill>
        <p:spPr>
          <a:xfrm>
            <a:off x="4468093" y="140102"/>
            <a:ext cx="4498285" cy="2530285"/>
          </a:xfrm>
          <a:prstGeom prst="rect">
            <a:avLst/>
          </a:prstGeom>
        </p:spPr>
      </p:pic>
      <p:pic>
        <p:nvPicPr>
          <p:cNvPr id="22" name="Picture 21">
            <a:extLst>
              <a:ext uri="{FF2B5EF4-FFF2-40B4-BE49-F238E27FC236}">
                <a16:creationId xmlns:a16="http://schemas.microsoft.com/office/drawing/2014/main" id="{49BE472D-52DD-4498-AF72-F24378FA3995}"/>
              </a:ext>
            </a:extLst>
          </p:cNvPr>
          <p:cNvPicPr>
            <a:picLocks noChangeAspect="1"/>
          </p:cNvPicPr>
          <p:nvPr/>
        </p:nvPicPr>
        <p:blipFill>
          <a:blip r:embed="rId6"/>
          <a:stretch>
            <a:fillRect/>
          </a:stretch>
        </p:blipFill>
        <p:spPr>
          <a:xfrm>
            <a:off x="4776272" y="2737225"/>
            <a:ext cx="4102782" cy="2307815"/>
          </a:xfrm>
          <a:prstGeom prst="rect">
            <a:avLst/>
          </a:prstGeom>
        </p:spPr>
      </p:pic>
    </p:spTree>
    <p:extLst>
      <p:ext uri="{BB962C8B-B14F-4D97-AF65-F5344CB8AC3E}">
        <p14:creationId xmlns:p14="http://schemas.microsoft.com/office/powerpoint/2010/main" val="4151730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0C6EFD-30DE-4581-AA55-75305B87257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a:t>
            </a:fld>
            <a:endParaRPr lang="en"/>
          </a:p>
        </p:txBody>
      </p:sp>
      <p:sp>
        <p:nvSpPr>
          <p:cNvPr id="3" name="Google Shape;525;p39">
            <a:extLst>
              <a:ext uri="{FF2B5EF4-FFF2-40B4-BE49-F238E27FC236}">
                <a16:creationId xmlns:a16="http://schemas.microsoft.com/office/drawing/2014/main" id="{81A6FBE3-45CA-4F95-8E89-43DBE7CDFF10}"/>
              </a:ext>
            </a:extLst>
          </p:cNvPr>
          <p:cNvSpPr txBox="1">
            <a:spLocks/>
          </p:cNvSpPr>
          <p:nvPr/>
        </p:nvSpPr>
        <p:spPr>
          <a:xfrm>
            <a:off x="276879" y="135778"/>
            <a:ext cx="4295070" cy="533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US" u="sng" dirty="0">
                <a:solidFill>
                  <a:schemeClr val="tx1"/>
                </a:solidFill>
                <a:latin typeface="Times New Roman" panose="02020603050405020304" pitchFamily="18" charset="0"/>
                <a:cs typeface="Times New Roman" panose="02020603050405020304" pitchFamily="18" charset="0"/>
              </a:rPr>
              <a:t>Snapshot Of Our Project :- </a:t>
            </a:r>
          </a:p>
        </p:txBody>
      </p:sp>
      <p:pic>
        <p:nvPicPr>
          <p:cNvPr id="9" name="Picture 8">
            <a:extLst>
              <a:ext uri="{FF2B5EF4-FFF2-40B4-BE49-F238E27FC236}">
                <a16:creationId xmlns:a16="http://schemas.microsoft.com/office/drawing/2014/main" id="{37590010-8179-484F-86C4-DFC156A8FC66}"/>
              </a:ext>
            </a:extLst>
          </p:cNvPr>
          <p:cNvPicPr>
            <a:picLocks noChangeAspect="1"/>
          </p:cNvPicPr>
          <p:nvPr/>
        </p:nvPicPr>
        <p:blipFill>
          <a:blip r:embed="rId2"/>
          <a:stretch>
            <a:fillRect/>
          </a:stretch>
        </p:blipFill>
        <p:spPr>
          <a:xfrm>
            <a:off x="446483" y="600636"/>
            <a:ext cx="6168630" cy="3758840"/>
          </a:xfrm>
          <a:prstGeom prst="rect">
            <a:avLst/>
          </a:prstGeom>
        </p:spPr>
      </p:pic>
      <p:sp>
        <p:nvSpPr>
          <p:cNvPr id="12" name="Google Shape;525;p39">
            <a:extLst>
              <a:ext uri="{FF2B5EF4-FFF2-40B4-BE49-F238E27FC236}">
                <a16:creationId xmlns:a16="http://schemas.microsoft.com/office/drawing/2014/main" id="{94DA638F-E364-465F-BD32-BDC49AE62142}"/>
              </a:ext>
            </a:extLst>
          </p:cNvPr>
          <p:cNvSpPr txBox="1">
            <a:spLocks/>
          </p:cNvSpPr>
          <p:nvPr/>
        </p:nvSpPr>
        <p:spPr>
          <a:xfrm>
            <a:off x="754797" y="4352557"/>
            <a:ext cx="7634303" cy="533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US" dirty="0">
                <a:solidFill>
                  <a:schemeClr val="tx1"/>
                </a:solidFill>
                <a:latin typeface="Times New Roman" panose="02020603050405020304" pitchFamily="18" charset="0"/>
                <a:cs typeface="Times New Roman" panose="02020603050405020304" pitchFamily="18" charset="0"/>
              </a:rPr>
              <a:t>After Run The Code you got this type interface  </a:t>
            </a:r>
          </a:p>
        </p:txBody>
      </p:sp>
      <p:sp>
        <p:nvSpPr>
          <p:cNvPr id="7" name="TextBox 6">
            <a:extLst>
              <a:ext uri="{FF2B5EF4-FFF2-40B4-BE49-F238E27FC236}">
                <a16:creationId xmlns:a16="http://schemas.microsoft.com/office/drawing/2014/main" id="{7A9DDB15-EAEF-4065-B527-388B395E26BA}"/>
              </a:ext>
            </a:extLst>
          </p:cNvPr>
          <p:cNvSpPr txBox="1"/>
          <p:nvPr/>
        </p:nvSpPr>
        <p:spPr>
          <a:xfrm>
            <a:off x="6615113" y="841020"/>
            <a:ext cx="2110977" cy="2677656"/>
          </a:xfrm>
          <a:prstGeom prst="rect">
            <a:avLst/>
          </a:prstGeom>
          <a:noFill/>
        </p:spPr>
        <p:txBody>
          <a:bodyPr wrap="square">
            <a:spAutoFit/>
          </a:bodyPr>
          <a:lstStyle/>
          <a:p>
            <a:pPr eaLnBrk="1" hangingPunct="1"/>
            <a:r>
              <a:rPr lang="en-US" altLang="en-US" sz="2400" b="1" dirty="0">
                <a:solidFill>
                  <a:schemeClr val="accent5"/>
                </a:solidFill>
                <a:latin typeface="Sitka Heading Semibold" pitchFamily="2" charset="0"/>
                <a:cs typeface="Times New Roman" panose="02020603050405020304" pitchFamily="18" charset="0"/>
              </a:rPr>
              <a:t>This Interface based on GUI ( </a:t>
            </a:r>
            <a:r>
              <a:rPr lang="en-US" altLang="en-US" sz="2400" b="1" dirty="0" err="1">
                <a:solidFill>
                  <a:schemeClr val="accent5"/>
                </a:solidFill>
                <a:latin typeface="Sitka Heading Semibold" pitchFamily="2" charset="0"/>
                <a:cs typeface="Times New Roman" panose="02020603050405020304" pitchFamily="18" charset="0"/>
              </a:rPr>
              <a:t>Graphiclal</a:t>
            </a:r>
            <a:r>
              <a:rPr lang="en-US" altLang="en-US" sz="2400" b="1" dirty="0">
                <a:solidFill>
                  <a:schemeClr val="accent5"/>
                </a:solidFill>
                <a:latin typeface="Sitka Heading Semibold" pitchFamily="2" charset="0"/>
                <a:cs typeface="Times New Roman" panose="02020603050405020304" pitchFamily="18" charset="0"/>
              </a:rPr>
              <a:t> User Interface) Using App Development</a:t>
            </a:r>
          </a:p>
        </p:txBody>
      </p:sp>
    </p:spTree>
    <p:extLst>
      <p:ext uri="{BB962C8B-B14F-4D97-AF65-F5344CB8AC3E}">
        <p14:creationId xmlns:p14="http://schemas.microsoft.com/office/powerpoint/2010/main" val="3711694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D5113F4-56E9-488C-9010-9BBC8D13E3B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pic>
        <p:nvPicPr>
          <p:cNvPr id="3" name="Picture 2">
            <a:extLst>
              <a:ext uri="{FF2B5EF4-FFF2-40B4-BE49-F238E27FC236}">
                <a16:creationId xmlns:a16="http://schemas.microsoft.com/office/drawing/2014/main" id="{34209847-6109-488F-811C-16DCA06C7DB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7500" y="1315921"/>
            <a:ext cx="3908323" cy="2511658"/>
          </a:xfrm>
          <a:prstGeom prst="rect">
            <a:avLst/>
          </a:prstGeom>
          <a:ln>
            <a:noFill/>
          </a:ln>
          <a:effectLst>
            <a:outerShdw blurRad="190500" algn="tl" rotWithShape="0">
              <a:srgbClr val="000000">
                <a:alpha val="70000"/>
              </a:srgbClr>
            </a:outerShdw>
          </a:effectLst>
        </p:spPr>
      </p:pic>
      <p:sp>
        <p:nvSpPr>
          <p:cNvPr id="5" name="TextBox 4">
            <a:extLst>
              <a:ext uri="{FF2B5EF4-FFF2-40B4-BE49-F238E27FC236}">
                <a16:creationId xmlns:a16="http://schemas.microsoft.com/office/drawing/2014/main" id="{AFB7E5F4-9DD3-4C9F-8379-1BDE88D114DD}"/>
              </a:ext>
            </a:extLst>
          </p:cNvPr>
          <p:cNvSpPr txBox="1"/>
          <p:nvPr/>
        </p:nvSpPr>
        <p:spPr>
          <a:xfrm>
            <a:off x="869059" y="707243"/>
            <a:ext cx="4572000" cy="461665"/>
          </a:xfrm>
          <a:prstGeom prst="rect">
            <a:avLst/>
          </a:prstGeom>
          <a:noFill/>
        </p:spPr>
        <p:txBody>
          <a:bodyPr wrap="square">
            <a:spAutoFit/>
          </a:bodyPr>
          <a:lstStyle/>
          <a:p>
            <a:r>
              <a:rPr lang="en-US" sz="2400" b="1" dirty="0">
                <a:solidFill>
                  <a:schemeClr val="tx1"/>
                </a:solidFill>
                <a:latin typeface="Maiandra GD" panose="020E0502030308020204" pitchFamily="34" charset="0"/>
              </a:rPr>
              <a:t>Introduction – group - 06</a:t>
            </a:r>
            <a:endParaRPr lang="en-IN" sz="2400" b="1" dirty="0">
              <a:solidFill>
                <a:schemeClr val="tx1"/>
              </a:solidFill>
              <a:latin typeface="Maiandra GD" panose="020E0502030308020204" pitchFamily="34" charset="0"/>
            </a:endParaRPr>
          </a:p>
        </p:txBody>
      </p:sp>
      <p:sp>
        <p:nvSpPr>
          <p:cNvPr id="6" name="Google Shape;240;p13">
            <a:extLst>
              <a:ext uri="{FF2B5EF4-FFF2-40B4-BE49-F238E27FC236}">
                <a16:creationId xmlns:a16="http://schemas.microsoft.com/office/drawing/2014/main" id="{9F5B9411-27BF-4A56-8089-D2F78932DA9C}"/>
              </a:ext>
            </a:extLst>
          </p:cNvPr>
          <p:cNvSpPr txBox="1">
            <a:spLocks/>
          </p:cNvSpPr>
          <p:nvPr/>
        </p:nvSpPr>
        <p:spPr>
          <a:xfrm>
            <a:off x="327747" y="1315921"/>
            <a:ext cx="4899000" cy="15333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a:solidFill>
                  <a:schemeClr val="tx1"/>
                </a:solidFill>
                <a:latin typeface="Maiandra GD" panose="020E0502030308020204" pitchFamily="34" charset="0"/>
                <a:ea typeface="Cambria" panose="02040503050406030204" pitchFamily="18" charset="0"/>
                <a:cs typeface="Microsoft Sans Serif" panose="020B0604020202020204" pitchFamily="34" charset="0"/>
              </a:rPr>
              <a:t>“Software Approach To Enigma Machine”</a:t>
            </a:r>
            <a:endParaRPr lang="en-US" sz="3600" b="1" dirty="0">
              <a:solidFill>
                <a:schemeClr val="tx1"/>
              </a:solidFill>
              <a:latin typeface="Maiandra GD" panose="020E0502030308020204" pitchFamily="34" charset="0"/>
              <a:ea typeface="Cambria" panose="02040503050406030204" pitchFamily="18" charset="0"/>
            </a:endParaRPr>
          </a:p>
        </p:txBody>
      </p:sp>
      <p:sp>
        <p:nvSpPr>
          <p:cNvPr id="8" name="Google Shape;240;p46">
            <a:extLst>
              <a:ext uri="{FF2B5EF4-FFF2-40B4-BE49-F238E27FC236}">
                <a16:creationId xmlns:a16="http://schemas.microsoft.com/office/drawing/2014/main" id="{CAF6226C-B359-4D7B-8FEF-CE8BD6C60E1E}"/>
              </a:ext>
            </a:extLst>
          </p:cNvPr>
          <p:cNvSpPr txBox="1">
            <a:spLocks/>
          </p:cNvSpPr>
          <p:nvPr/>
        </p:nvSpPr>
        <p:spPr>
          <a:xfrm>
            <a:off x="592066" y="2996242"/>
            <a:ext cx="4087041" cy="12959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9pPr>
          </a:lstStyle>
          <a:p>
            <a:r>
              <a:rPr lang="en-US" sz="2000" b="1" dirty="0">
                <a:solidFill>
                  <a:schemeClr val="tx1"/>
                </a:solidFill>
                <a:latin typeface="Maiandra GD" panose="020E0502030308020204" pitchFamily="34" charset="0"/>
                <a:cs typeface="Mongolian Baiti" panose="03000500000000000000" pitchFamily="66" charset="0"/>
              </a:rPr>
              <a:t>Guided By- </a:t>
            </a:r>
            <a:r>
              <a:rPr lang="en-US" sz="2000" b="1" dirty="0" err="1">
                <a:solidFill>
                  <a:schemeClr val="tx1"/>
                </a:solidFill>
                <a:latin typeface="Maiandra GD" panose="020E0502030308020204" pitchFamily="34" charset="0"/>
                <a:cs typeface="Mongolian Baiti" panose="03000500000000000000" pitchFamily="66" charset="0"/>
              </a:rPr>
              <a:t>Dr.Raja</a:t>
            </a:r>
            <a:r>
              <a:rPr lang="en-US" sz="2000" b="1" dirty="0">
                <a:solidFill>
                  <a:schemeClr val="tx1"/>
                </a:solidFill>
                <a:latin typeface="Maiandra GD" panose="020E0502030308020204" pitchFamily="34" charset="0"/>
                <a:cs typeface="Mongolian Baiti" panose="03000500000000000000" pitchFamily="66" charset="0"/>
              </a:rPr>
              <a:t> </a:t>
            </a:r>
            <a:r>
              <a:rPr lang="en-US" sz="2000" b="1" dirty="0" err="1">
                <a:solidFill>
                  <a:schemeClr val="tx1"/>
                </a:solidFill>
                <a:latin typeface="Maiandra GD" panose="020E0502030308020204" pitchFamily="34" charset="0"/>
                <a:cs typeface="Mongolian Baiti" panose="03000500000000000000" pitchFamily="66" charset="0"/>
              </a:rPr>
              <a:t>Soundaran</a:t>
            </a:r>
            <a:endParaRPr lang="en-US" sz="2000" b="1" dirty="0">
              <a:solidFill>
                <a:schemeClr val="tx1"/>
              </a:solidFill>
              <a:latin typeface="Maiandra GD" panose="020E0502030308020204" pitchFamily="34" charset="0"/>
              <a:cs typeface="Mongolian Baiti" panose="03000500000000000000" pitchFamily="66" charset="0"/>
            </a:endParaRPr>
          </a:p>
          <a:p>
            <a:endParaRPr lang="en-US" sz="2000" b="1" dirty="0">
              <a:solidFill>
                <a:schemeClr val="tx1"/>
              </a:solidFill>
              <a:latin typeface="Maiandra GD" panose="020E0502030308020204" pitchFamily="34" charset="0"/>
              <a:cs typeface="Mongolian Baiti" panose="03000500000000000000" pitchFamily="66" charset="0"/>
            </a:endParaRPr>
          </a:p>
          <a:p>
            <a:r>
              <a:rPr lang="en-US" sz="2000" b="1" dirty="0">
                <a:solidFill>
                  <a:schemeClr val="tx1"/>
                </a:solidFill>
                <a:latin typeface="Maiandra GD" panose="020E0502030308020204" pitchFamily="34" charset="0"/>
                <a:cs typeface="Mongolian Baiti" panose="03000500000000000000" pitchFamily="66" charset="0"/>
              </a:rPr>
              <a:t>Reviewer- </a:t>
            </a:r>
            <a:r>
              <a:rPr lang="en-US" sz="2000" b="1" dirty="0" err="1">
                <a:solidFill>
                  <a:schemeClr val="tx1"/>
                </a:solidFill>
                <a:latin typeface="Maiandra GD" panose="020E0502030308020204" pitchFamily="34" charset="0"/>
                <a:cs typeface="Mongolian Baiti" panose="03000500000000000000" pitchFamily="66" charset="0"/>
              </a:rPr>
              <a:t>Dr.Saravanan.D</a:t>
            </a:r>
            <a:endParaRPr lang="en-IN" sz="2000" b="1" dirty="0">
              <a:solidFill>
                <a:schemeClr val="tx1"/>
              </a:solidFill>
              <a:latin typeface="Maiandra GD" panose="020E0502030308020204" pitchFamily="34" charset="0"/>
              <a:cs typeface="Mongolian Baiti" panose="03000500000000000000" pitchFamily="66" charset="0"/>
            </a:endParaRPr>
          </a:p>
        </p:txBody>
      </p:sp>
    </p:spTree>
    <p:extLst>
      <p:ext uri="{BB962C8B-B14F-4D97-AF65-F5344CB8AC3E}">
        <p14:creationId xmlns:p14="http://schemas.microsoft.com/office/powerpoint/2010/main" val="314589712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0C6EFD-30DE-4581-AA55-75305B87257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sp>
        <p:nvSpPr>
          <p:cNvPr id="3" name="Google Shape;525;p39">
            <a:extLst>
              <a:ext uri="{FF2B5EF4-FFF2-40B4-BE49-F238E27FC236}">
                <a16:creationId xmlns:a16="http://schemas.microsoft.com/office/drawing/2014/main" id="{81A6FBE3-45CA-4F95-8E89-43DBE7CDFF10}"/>
              </a:ext>
            </a:extLst>
          </p:cNvPr>
          <p:cNvSpPr txBox="1">
            <a:spLocks/>
          </p:cNvSpPr>
          <p:nvPr/>
        </p:nvSpPr>
        <p:spPr>
          <a:xfrm>
            <a:off x="276930" y="237904"/>
            <a:ext cx="4295070" cy="533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US" u="sng" dirty="0">
                <a:solidFill>
                  <a:schemeClr val="tx1"/>
                </a:solidFill>
                <a:latin typeface="Times New Roman" panose="02020603050405020304" pitchFamily="18" charset="0"/>
                <a:cs typeface="Times New Roman" panose="02020603050405020304" pitchFamily="18" charset="0"/>
              </a:rPr>
              <a:t>Snapshot Of Our Project :- </a:t>
            </a:r>
          </a:p>
        </p:txBody>
      </p:sp>
      <p:sp>
        <p:nvSpPr>
          <p:cNvPr id="12" name="Google Shape;525;p39">
            <a:extLst>
              <a:ext uri="{FF2B5EF4-FFF2-40B4-BE49-F238E27FC236}">
                <a16:creationId xmlns:a16="http://schemas.microsoft.com/office/drawing/2014/main" id="{94DA638F-E364-465F-BD32-BDC49AE62142}"/>
              </a:ext>
            </a:extLst>
          </p:cNvPr>
          <p:cNvSpPr txBox="1">
            <a:spLocks/>
          </p:cNvSpPr>
          <p:nvPr/>
        </p:nvSpPr>
        <p:spPr>
          <a:xfrm>
            <a:off x="457200" y="4314828"/>
            <a:ext cx="8293894" cy="66054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1pPr>
            <a:lvl2pPr marR="0" lvl="1"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2pPr>
            <a:lvl3pPr marR="0" lvl="2"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3pPr>
            <a:lvl4pPr marR="0" lvl="3"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4pPr>
            <a:lvl5pPr marR="0" lvl="4"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5pPr>
            <a:lvl6pPr marR="0" lvl="5"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6pPr>
            <a:lvl7pPr marR="0" lvl="6"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7pPr>
            <a:lvl8pPr marR="0" lvl="7"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8pPr>
            <a:lvl9pPr marR="0" lvl="8" algn="l" rtl="0">
              <a:lnSpc>
                <a:spcPct val="100000"/>
              </a:lnSpc>
              <a:spcBef>
                <a:spcPts val="0"/>
              </a:spcBef>
              <a:spcAft>
                <a:spcPts val="0"/>
              </a:spcAft>
              <a:buClr>
                <a:schemeClr val="accent1"/>
              </a:buClr>
              <a:buSzPts val="3000"/>
              <a:buFont typeface="Miriam Libre"/>
              <a:buNone/>
              <a:defRPr sz="3000" b="0" i="0" u="none" strike="noStrike" cap="none">
                <a:solidFill>
                  <a:schemeClr val="accent1"/>
                </a:solidFill>
                <a:latin typeface="Miriam Libre"/>
                <a:ea typeface="Miriam Libre"/>
                <a:cs typeface="Miriam Libre"/>
                <a:sym typeface="Miriam Libre"/>
              </a:defRPr>
            </a:lvl9pPr>
          </a:lstStyle>
          <a:p>
            <a:r>
              <a:rPr lang="en-US" sz="1800" dirty="0">
                <a:solidFill>
                  <a:schemeClr val="tx1"/>
                </a:solidFill>
                <a:latin typeface="Sitka Small Semibold" pitchFamily="2" charset="0"/>
                <a:cs typeface="Times New Roman" panose="02020603050405020304" pitchFamily="18" charset="0"/>
              </a:rPr>
              <a:t>After Run The Code you got this type interface, And these are the connection of inside the software Enigma machine.  </a:t>
            </a:r>
          </a:p>
        </p:txBody>
      </p:sp>
      <p:pic>
        <p:nvPicPr>
          <p:cNvPr id="13" name="Picture 12">
            <a:extLst>
              <a:ext uri="{FF2B5EF4-FFF2-40B4-BE49-F238E27FC236}">
                <a16:creationId xmlns:a16="http://schemas.microsoft.com/office/drawing/2014/main" id="{7C33A91B-8D12-470C-AE18-457305D34F20}"/>
              </a:ext>
            </a:extLst>
          </p:cNvPr>
          <p:cNvPicPr>
            <a:picLocks noChangeAspect="1"/>
          </p:cNvPicPr>
          <p:nvPr/>
        </p:nvPicPr>
        <p:blipFill>
          <a:blip r:embed="rId2"/>
          <a:stretch>
            <a:fillRect/>
          </a:stretch>
        </p:blipFill>
        <p:spPr>
          <a:xfrm>
            <a:off x="457200" y="730451"/>
            <a:ext cx="6372226" cy="3584377"/>
          </a:xfrm>
          <a:prstGeom prst="rect">
            <a:avLst/>
          </a:prstGeom>
        </p:spPr>
      </p:pic>
      <p:sp>
        <p:nvSpPr>
          <p:cNvPr id="14" name="TextBox 13">
            <a:extLst>
              <a:ext uri="{FF2B5EF4-FFF2-40B4-BE49-F238E27FC236}">
                <a16:creationId xmlns:a16="http://schemas.microsoft.com/office/drawing/2014/main" id="{DD2708B6-896D-41AB-9CDF-577664716665}"/>
              </a:ext>
            </a:extLst>
          </p:cNvPr>
          <p:cNvSpPr txBox="1"/>
          <p:nvPr/>
        </p:nvSpPr>
        <p:spPr>
          <a:xfrm>
            <a:off x="6829426" y="1133498"/>
            <a:ext cx="2110977" cy="1938992"/>
          </a:xfrm>
          <a:prstGeom prst="rect">
            <a:avLst/>
          </a:prstGeom>
          <a:noFill/>
        </p:spPr>
        <p:txBody>
          <a:bodyPr wrap="square">
            <a:spAutoFit/>
          </a:bodyPr>
          <a:lstStyle/>
          <a:p>
            <a:pPr eaLnBrk="1" hangingPunct="1"/>
            <a:r>
              <a:rPr lang="en-US" altLang="en-US" sz="2400" b="1" dirty="0">
                <a:solidFill>
                  <a:schemeClr val="accent5"/>
                </a:solidFill>
                <a:latin typeface="Sitka Heading Semibold" pitchFamily="2" charset="0"/>
                <a:cs typeface="Times New Roman" panose="02020603050405020304" pitchFamily="18" charset="0"/>
              </a:rPr>
              <a:t>This Interface based on GUI ( </a:t>
            </a:r>
            <a:r>
              <a:rPr lang="en-US" altLang="en-US" sz="2400" b="1" dirty="0" err="1">
                <a:solidFill>
                  <a:schemeClr val="accent5"/>
                </a:solidFill>
                <a:latin typeface="Sitka Heading Semibold" pitchFamily="2" charset="0"/>
                <a:cs typeface="Times New Roman" panose="02020603050405020304" pitchFamily="18" charset="0"/>
              </a:rPr>
              <a:t>Graphiclal</a:t>
            </a:r>
            <a:r>
              <a:rPr lang="en-US" altLang="en-US" sz="2400" b="1" dirty="0">
                <a:solidFill>
                  <a:schemeClr val="accent5"/>
                </a:solidFill>
                <a:latin typeface="Sitka Heading Semibold" pitchFamily="2" charset="0"/>
                <a:cs typeface="Times New Roman" panose="02020603050405020304" pitchFamily="18" charset="0"/>
              </a:rPr>
              <a:t> User Interface)</a:t>
            </a:r>
          </a:p>
        </p:txBody>
      </p:sp>
    </p:spTree>
    <p:extLst>
      <p:ext uri="{BB962C8B-B14F-4D97-AF65-F5344CB8AC3E}">
        <p14:creationId xmlns:p14="http://schemas.microsoft.com/office/powerpoint/2010/main" val="2545479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7030A0">
            <a:alpha val="59000"/>
          </a:srgb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AD86AD-38AA-4715-8BD3-6DE41277D03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sp>
        <p:nvSpPr>
          <p:cNvPr id="4" name="Google Shape;674;p44">
            <a:extLst>
              <a:ext uri="{FF2B5EF4-FFF2-40B4-BE49-F238E27FC236}">
                <a16:creationId xmlns:a16="http://schemas.microsoft.com/office/drawing/2014/main" id="{22976EF1-C5DE-411E-8ED8-17918CB6A23A}"/>
              </a:ext>
            </a:extLst>
          </p:cNvPr>
          <p:cNvSpPr txBox="1">
            <a:spLocks/>
          </p:cNvSpPr>
          <p:nvPr/>
        </p:nvSpPr>
        <p:spPr>
          <a:xfrm>
            <a:off x="559619" y="222608"/>
            <a:ext cx="2184400" cy="60959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600" b="1" dirty="0">
                <a:solidFill>
                  <a:schemeClr val="bg1"/>
                </a:solidFill>
                <a:latin typeface="Times New Roman" panose="02020603050405020304" pitchFamily="18" charset="0"/>
                <a:cs typeface="Times New Roman" panose="02020603050405020304" pitchFamily="18" charset="0"/>
              </a:rPr>
              <a:t>Testing :- </a:t>
            </a:r>
          </a:p>
        </p:txBody>
      </p:sp>
      <p:sp>
        <p:nvSpPr>
          <p:cNvPr id="6" name="TextBox 5">
            <a:extLst>
              <a:ext uri="{FF2B5EF4-FFF2-40B4-BE49-F238E27FC236}">
                <a16:creationId xmlns:a16="http://schemas.microsoft.com/office/drawing/2014/main" id="{EEEEE699-2F62-4E8E-81AE-883D1A0D7E1A}"/>
              </a:ext>
            </a:extLst>
          </p:cNvPr>
          <p:cNvSpPr txBox="1"/>
          <p:nvPr/>
        </p:nvSpPr>
        <p:spPr>
          <a:xfrm>
            <a:off x="2813547" y="358130"/>
            <a:ext cx="4538524" cy="338554"/>
          </a:xfrm>
          <a:prstGeom prst="rect">
            <a:avLst/>
          </a:prstGeom>
          <a:noFill/>
        </p:spPr>
        <p:txBody>
          <a:bodyPr wrap="square">
            <a:spAutoFit/>
          </a:bodyPr>
          <a:lstStyle/>
          <a:p>
            <a:pPr algn="just" eaLnBrk="1" hangingPunct="1"/>
            <a:r>
              <a:rPr lang="en-US" altLang="en-US" sz="1600" dirty="0" err="1">
                <a:solidFill>
                  <a:schemeClr val="bg1"/>
                </a:solidFill>
                <a:latin typeface="Times New Roman" panose="02020603050405020304" pitchFamily="18" charset="0"/>
                <a:cs typeface="Times New Roman" panose="02020603050405020304" pitchFamily="18" charset="0"/>
              </a:rPr>
              <a:t>Supose</a:t>
            </a:r>
            <a:r>
              <a:rPr lang="en-US" altLang="en-US" sz="1600" dirty="0">
                <a:solidFill>
                  <a:schemeClr val="bg1"/>
                </a:solidFill>
                <a:latin typeface="Times New Roman" panose="02020603050405020304" pitchFamily="18" charset="0"/>
                <a:cs typeface="Times New Roman" panose="02020603050405020304" pitchFamily="18" charset="0"/>
              </a:rPr>
              <a:t> for testing </a:t>
            </a:r>
            <a:r>
              <a:rPr lang="en-US" altLang="en-US" sz="1600" dirty="0" err="1">
                <a:solidFill>
                  <a:schemeClr val="bg1"/>
                </a:solidFill>
                <a:latin typeface="Times New Roman" panose="02020603050405020304" pitchFamily="18" charset="0"/>
                <a:cs typeface="Times New Roman" panose="02020603050405020304" pitchFamily="18" charset="0"/>
              </a:rPr>
              <a:t>purpoe</a:t>
            </a:r>
            <a:r>
              <a:rPr lang="en-US" altLang="en-US" sz="1600" dirty="0">
                <a:solidFill>
                  <a:schemeClr val="bg1"/>
                </a:solidFill>
                <a:latin typeface="Times New Roman" panose="02020603050405020304" pitchFamily="18" charset="0"/>
                <a:cs typeface="Times New Roman" panose="02020603050405020304" pitchFamily="18" charset="0"/>
              </a:rPr>
              <a:t> we will take here one test.  </a:t>
            </a:r>
          </a:p>
        </p:txBody>
      </p:sp>
      <p:sp>
        <p:nvSpPr>
          <p:cNvPr id="7" name="TextBox 6">
            <a:extLst>
              <a:ext uri="{FF2B5EF4-FFF2-40B4-BE49-F238E27FC236}">
                <a16:creationId xmlns:a16="http://schemas.microsoft.com/office/drawing/2014/main" id="{1B408A9A-C858-41E5-ABD4-BE22361168B4}"/>
              </a:ext>
            </a:extLst>
          </p:cNvPr>
          <p:cNvSpPr txBox="1"/>
          <p:nvPr/>
        </p:nvSpPr>
        <p:spPr>
          <a:xfrm>
            <a:off x="929147" y="851169"/>
            <a:ext cx="6998109" cy="4124206"/>
          </a:xfrm>
          <a:prstGeom prst="rect">
            <a:avLst/>
          </a:prstGeom>
          <a:noFill/>
        </p:spPr>
        <p:txBody>
          <a:bodyPr wrap="square">
            <a:spAutoFit/>
          </a:bodyPr>
          <a:lstStyle/>
          <a:p>
            <a:r>
              <a:rPr lang="en-US" sz="1600" b="1" dirty="0">
                <a:solidFill>
                  <a:schemeClr val="bg1"/>
                </a:solidFill>
                <a:latin typeface="Times New Roman" panose="02020603050405020304" pitchFamily="18" charset="0"/>
                <a:cs typeface="Times New Roman" panose="02020603050405020304" pitchFamily="18" charset="0"/>
              </a:rPr>
              <a:t>Normal Text Message:-  VIT BHOPAL</a:t>
            </a:r>
          </a:p>
          <a:p>
            <a:endParaRPr lang="en-US" sz="1600"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Rotor Position :- </a:t>
            </a:r>
            <a:r>
              <a:rPr lang="en-US" sz="2000" b="1" dirty="0">
                <a:solidFill>
                  <a:schemeClr val="bg1"/>
                </a:solidFill>
                <a:highlight>
                  <a:srgbClr val="FF0000"/>
                </a:highlight>
                <a:latin typeface="Times New Roman" panose="02020603050405020304" pitchFamily="18" charset="0"/>
                <a:cs typeface="Times New Roman" panose="02020603050405020304" pitchFamily="18" charset="0"/>
              </a:rPr>
              <a:t>1-5-2</a:t>
            </a:r>
            <a:r>
              <a:rPr lang="en-US" sz="2000" b="1" dirty="0">
                <a:solidFill>
                  <a:schemeClr val="bg1"/>
                </a:solidFill>
                <a:highlight>
                  <a:srgbClr val="FFFF00"/>
                </a:highlight>
                <a:latin typeface="Times New Roman" panose="02020603050405020304" pitchFamily="18" charset="0"/>
                <a:cs typeface="Times New Roman" panose="02020603050405020304" pitchFamily="18" charset="0"/>
              </a:rPr>
              <a:t> </a:t>
            </a:r>
            <a:r>
              <a:rPr lang="en-US" sz="2000" b="1" dirty="0">
                <a:solidFill>
                  <a:schemeClr val="bg1"/>
                </a:solidFill>
                <a:latin typeface="Times New Roman" panose="02020603050405020304" pitchFamily="18" charset="0"/>
                <a:cs typeface="Times New Roman" panose="02020603050405020304" pitchFamily="18" charset="0"/>
              </a:rPr>
              <a:t>  </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Rotor Dial No. :- </a:t>
            </a:r>
            <a:r>
              <a:rPr lang="en-US" sz="1800" b="1" dirty="0">
                <a:solidFill>
                  <a:schemeClr val="bg1"/>
                </a:solidFill>
                <a:highlight>
                  <a:srgbClr val="FF0000"/>
                </a:highlight>
                <a:latin typeface="Times New Roman" panose="02020603050405020304" pitchFamily="18" charset="0"/>
                <a:cs typeface="Times New Roman" panose="02020603050405020304" pitchFamily="18" charset="0"/>
              </a:rPr>
              <a:t>12-1-5</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Connection :-    Q-B    E-M   T-P   U-P    I-D</a:t>
            </a:r>
          </a:p>
          <a:p>
            <a:r>
              <a:rPr lang="en-US" sz="1600" b="1" dirty="0">
                <a:solidFill>
                  <a:schemeClr val="bg1"/>
                </a:solidFill>
                <a:latin typeface="Times New Roman" panose="02020603050405020304" pitchFamily="18" charset="0"/>
                <a:cs typeface="Times New Roman" panose="02020603050405020304" pitchFamily="18" charset="0"/>
              </a:rPr>
              <a:t>                           O-J    X-L    S-L   G-V   C-N</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Encrypted Message :- SJJQSXXVB</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Now, Again set the same rotor position because after enter the  Normal message rotor dial position will change so we need to set the same rotor dial position and Enter the Encrypted Message. </a:t>
            </a:r>
          </a:p>
          <a:p>
            <a:endParaRPr lang="en-US" sz="1600" b="1" dirty="0">
              <a:solidFill>
                <a:schemeClr val="bg1"/>
              </a:solidFill>
              <a:latin typeface="Times New Roman" panose="02020603050405020304" pitchFamily="18" charset="0"/>
              <a:cs typeface="Times New Roman" panose="02020603050405020304" pitchFamily="18" charset="0"/>
            </a:endParaRPr>
          </a:p>
          <a:p>
            <a:r>
              <a:rPr lang="en-US" sz="1600" b="1" dirty="0">
                <a:solidFill>
                  <a:schemeClr val="bg1"/>
                </a:solidFill>
                <a:latin typeface="Times New Roman" panose="02020603050405020304" pitchFamily="18" charset="0"/>
                <a:cs typeface="Times New Roman" panose="02020603050405020304" pitchFamily="18" charset="0"/>
              </a:rPr>
              <a:t>Decrypted Message:- VIT BHOPAL</a:t>
            </a:r>
          </a:p>
        </p:txBody>
      </p:sp>
    </p:spTree>
    <p:extLst>
      <p:ext uri="{BB962C8B-B14F-4D97-AF65-F5344CB8AC3E}">
        <p14:creationId xmlns:p14="http://schemas.microsoft.com/office/powerpoint/2010/main" val="1357197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73"/>
        <p:cNvGrpSpPr/>
        <p:nvPr/>
      </p:nvGrpSpPr>
      <p:grpSpPr>
        <a:xfrm>
          <a:off x="0" y="0"/>
          <a:ext cx="0" cy="0"/>
          <a:chOff x="0" y="0"/>
          <a:chExt cx="0" cy="0"/>
        </a:xfrm>
      </p:grpSpPr>
      <p:sp>
        <p:nvSpPr>
          <p:cNvPr id="674" name="Google Shape;674;p44"/>
          <p:cNvSpPr txBox="1">
            <a:spLocks noGrp="1"/>
          </p:cNvSpPr>
          <p:nvPr>
            <p:ph type="title"/>
          </p:nvPr>
        </p:nvSpPr>
        <p:spPr>
          <a:xfrm>
            <a:off x="1376348" y="539768"/>
            <a:ext cx="2174781" cy="5863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Discussion</a:t>
            </a:r>
            <a:endParaRPr dirty="0">
              <a:solidFill>
                <a:schemeClr val="tx1"/>
              </a:solidFill>
              <a:latin typeface="Times New Roman" panose="02020603050405020304" pitchFamily="18" charset="0"/>
              <a:cs typeface="Times New Roman" panose="02020603050405020304" pitchFamily="18" charset="0"/>
            </a:endParaRPr>
          </a:p>
        </p:txBody>
      </p:sp>
      <p:sp>
        <p:nvSpPr>
          <p:cNvPr id="675" name="Google Shape;675;p4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33" name="TextBox 32">
            <a:extLst>
              <a:ext uri="{FF2B5EF4-FFF2-40B4-BE49-F238E27FC236}">
                <a16:creationId xmlns:a16="http://schemas.microsoft.com/office/drawing/2014/main" id="{4337647D-8196-4E50-BCF1-E2DBD034E6A7}"/>
              </a:ext>
            </a:extLst>
          </p:cNvPr>
          <p:cNvSpPr txBox="1"/>
          <p:nvPr/>
        </p:nvSpPr>
        <p:spPr>
          <a:xfrm>
            <a:off x="457198" y="1236517"/>
            <a:ext cx="5417507" cy="3293209"/>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In future this project may be .</a:t>
            </a:r>
          </a:p>
          <a:p>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sz="1600" dirty="0">
                <a:latin typeface="Times New Roman" panose="02020603050405020304" pitchFamily="18" charset="0"/>
                <a:cs typeface="Times New Roman" panose="02020603050405020304" pitchFamily="18" charset="0"/>
              </a:rPr>
              <a:t>In World War II where the Enigma Machine was used for communication . </a:t>
            </a:r>
          </a:p>
          <a:p>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sz="1600" dirty="0" err="1">
                <a:latin typeface="Times New Roman" panose="02020603050405020304" pitchFamily="18" charset="0"/>
                <a:cs typeface="Times New Roman" panose="02020603050405020304" pitchFamily="18" charset="0"/>
              </a:rPr>
              <a:t>Similer</a:t>
            </a:r>
            <a:r>
              <a:rPr lang="en-US" sz="1600" dirty="0">
                <a:latin typeface="Times New Roman" panose="02020603050405020304" pitchFamily="18" charset="0"/>
                <a:cs typeface="Times New Roman" panose="02020603050405020304" pitchFamily="18" charset="0"/>
              </a:rPr>
              <a:t> this project use in future like for gaming .</a:t>
            </a:r>
          </a:p>
          <a:p>
            <a:pPr marL="285750" indent="-285750">
              <a:buFont typeface="Wingdings" panose="05000000000000000000" pitchFamily="2" charset="2"/>
              <a:buChar char="ü"/>
            </a:pPr>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sz="1600" dirty="0">
                <a:latin typeface="Times New Roman" panose="02020603050405020304" pitchFamily="18" charset="0"/>
                <a:cs typeface="Times New Roman" panose="02020603050405020304" pitchFamily="18" charset="0"/>
              </a:rPr>
              <a:t>If we developed this project a large structure then it will be sufficient for more secure the information.</a:t>
            </a:r>
          </a:p>
          <a:p>
            <a:pPr marL="285750" indent="-285750">
              <a:buFont typeface="Wingdings" panose="05000000000000000000" pitchFamily="2" charset="2"/>
              <a:buChar char="ü"/>
            </a:pPr>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sz="1600" dirty="0">
                <a:latin typeface="Times New Roman" panose="02020603050405020304" pitchFamily="18" charset="0"/>
                <a:cs typeface="Times New Roman" panose="02020603050405020304" pitchFamily="18" charset="0"/>
              </a:rPr>
              <a:t>And it is very reliable for our military base where they can use software approach method and communicate with each others.</a:t>
            </a:r>
          </a:p>
        </p:txBody>
      </p:sp>
      <p:grpSp>
        <p:nvGrpSpPr>
          <p:cNvPr id="5" name="Google Shape;1658;p50">
            <a:extLst>
              <a:ext uri="{FF2B5EF4-FFF2-40B4-BE49-F238E27FC236}">
                <a16:creationId xmlns:a16="http://schemas.microsoft.com/office/drawing/2014/main" id="{41508BD3-22BD-4AEE-BE5E-04F4F8BB95E8}"/>
              </a:ext>
            </a:extLst>
          </p:cNvPr>
          <p:cNvGrpSpPr/>
          <p:nvPr/>
        </p:nvGrpSpPr>
        <p:grpSpPr>
          <a:xfrm>
            <a:off x="624527" y="569933"/>
            <a:ext cx="445578" cy="445773"/>
            <a:chOff x="557511" y="3214925"/>
            <a:chExt cx="719836" cy="720150"/>
          </a:xfrm>
        </p:grpSpPr>
        <p:sp>
          <p:nvSpPr>
            <p:cNvPr id="6" name="Google Shape;1659;p50">
              <a:extLst>
                <a:ext uri="{FF2B5EF4-FFF2-40B4-BE49-F238E27FC236}">
                  <a16:creationId xmlns:a16="http://schemas.microsoft.com/office/drawing/2014/main" id="{09768312-8E97-4DED-BD6D-8BCA16F0A4F9}"/>
                </a:ext>
              </a:extLst>
            </p:cNvPr>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 name="Google Shape;1660;p50">
              <a:extLst>
                <a:ext uri="{FF2B5EF4-FFF2-40B4-BE49-F238E27FC236}">
                  <a16:creationId xmlns:a16="http://schemas.microsoft.com/office/drawing/2014/main" id="{718FDA78-EF5E-493A-B7CE-5C9083BD759B}"/>
                </a:ext>
              </a:extLst>
            </p:cNvPr>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1661;p50">
              <a:extLst>
                <a:ext uri="{FF2B5EF4-FFF2-40B4-BE49-F238E27FC236}">
                  <a16:creationId xmlns:a16="http://schemas.microsoft.com/office/drawing/2014/main" id="{84BD1D69-377F-4CBB-B21E-7C678D012F60}"/>
                </a:ext>
              </a:extLst>
            </p:cNvPr>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662;p50">
              <a:extLst>
                <a:ext uri="{FF2B5EF4-FFF2-40B4-BE49-F238E27FC236}">
                  <a16:creationId xmlns:a16="http://schemas.microsoft.com/office/drawing/2014/main" id="{A21B58C6-F012-446B-BDB0-7FDC93E819B8}"/>
                </a:ext>
              </a:extLst>
            </p:cNvPr>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1696791" y="496500"/>
            <a:ext cx="1281448" cy="5528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Result </a:t>
            </a:r>
            <a:endParaRPr dirty="0">
              <a:solidFill>
                <a:schemeClr val="tx1"/>
              </a:solidFill>
              <a:latin typeface="Times New Roman" panose="02020603050405020304" pitchFamily="18" charset="0"/>
              <a:cs typeface="Times New Roman" panose="02020603050405020304" pitchFamily="18" charset="0"/>
            </a:endParaRPr>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7" name="Text Box 125">
            <a:extLst>
              <a:ext uri="{FF2B5EF4-FFF2-40B4-BE49-F238E27FC236}">
                <a16:creationId xmlns:a16="http://schemas.microsoft.com/office/drawing/2014/main" id="{130F5921-2D7F-464B-863D-6908E51D219F}"/>
              </a:ext>
            </a:extLst>
          </p:cNvPr>
          <p:cNvSpPr txBox="1">
            <a:spLocks noChangeArrowheads="1"/>
          </p:cNvSpPr>
          <p:nvPr/>
        </p:nvSpPr>
        <p:spPr bwMode="auto">
          <a:xfrm>
            <a:off x="19967575" y="4551363"/>
            <a:ext cx="10969625" cy="9575800"/>
          </a:xfrm>
          <a:prstGeom prst="rect">
            <a:avLst/>
          </a:prstGeom>
          <a:solidFill>
            <a:srgbClr val="DDDDDD"/>
          </a:solidFill>
          <a:ln>
            <a:noFill/>
          </a:ln>
          <a:effectLst/>
          <a:extLst>
            <a:ext uri="{91240B29-F687-4F45-9708-019B960494DF}">
              <a14:hiddenLine xmlns:a14="http://schemas.microsoft.com/office/drawing/2010/main" w="19050">
                <a:solidFill>
                  <a:schemeClr val="tx1"/>
                </a:solidFill>
                <a:prstDash val="dash"/>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228600" tIns="228600" rIns="228600" bIns="228600"/>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eaLnBrk="1" hangingPunct="1"/>
            <a:r>
              <a:rPr lang="en-US" altLang="en-US" sz="1800" dirty="0">
                <a:latin typeface="Times New Roman" panose="02020603050405020304" pitchFamily="18" charset="0"/>
                <a:cs typeface="Times New Roman" panose="02020603050405020304" pitchFamily="18" charset="0"/>
              </a:rPr>
              <a:t>In Software Approach To Enigma Machine produce a good Result </a:t>
            </a:r>
          </a:p>
          <a:p>
            <a:pPr eaLnBrk="1" hangingPunct="1"/>
            <a:r>
              <a:rPr lang="en-US" altLang="en-US" sz="1800" dirty="0">
                <a:latin typeface="Times New Roman" panose="02020603050405020304" pitchFamily="18" charset="0"/>
                <a:cs typeface="Times New Roman" panose="02020603050405020304" pitchFamily="18" charset="0"/>
              </a:rPr>
              <a:t>Which is very clear and clarifying that </a:t>
            </a:r>
          </a:p>
          <a:p>
            <a:pPr eaLnBrk="1" hangingPunct="1"/>
            <a:r>
              <a:rPr lang="en-US" altLang="en-US" sz="1800" dirty="0">
                <a:latin typeface="Times New Roman" panose="02020603050405020304" pitchFamily="18" charset="0"/>
                <a:cs typeface="Times New Roman" panose="02020603050405020304" pitchFamily="18" charset="0"/>
              </a:rPr>
              <a:t>When we are trying to encrypt or decrypt the any  messages using substitution techniques or encryption and decryption method.</a:t>
            </a:r>
          </a:p>
          <a:p>
            <a:pPr eaLnBrk="1" hangingPunct="1"/>
            <a:r>
              <a:rPr lang="en-US" altLang="en-US" sz="1800" dirty="0">
                <a:latin typeface="Times New Roman" panose="02020603050405020304" pitchFamily="18" charset="0"/>
                <a:cs typeface="Times New Roman" panose="02020603050405020304" pitchFamily="18" charset="0"/>
              </a:rPr>
              <a:t>That is </a:t>
            </a:r>
            <a:r>
              <a:rPr lang="en-US" altLang="en-US" sz="1800" dirty="0" err="1">
                <a:latin typeface="Times New Roman" panose="02020603050405020304" pitchFamily="18" charset="0"/>
                <a:cs typeface="Times New Roman" panose="02020603050405020304" pitchFamily="18" charset="0"/>
              </a:rPr>
              <a:t>easly</a:t>
            </a:r>
            <a:r>
              <a:rPr lang="en-US" altLang="en-US" sz="1800" dirty="0">
                <a:latin typeface="Times New Roman" panose="02020603050405020304" pitchFamily="18" charset="0"/>
                <a:cs typeface="Times New Roman" panose="02020603050405020304" pitchFamily="18" charset="0"/>
              </a:rPr>
              <a:t> encrypt or decrypt the messages without any error.</a:t>
            </a:r>
          </a:p>
          <a:p>
            <a:pPr eaLnBrk="1" hangingPunct="1"/>
            <a:endParaRPr lang="en-US" altLang="en-US" sz="1800" dirty="0">
              <a:latin typeface="Times New Roman" panose="02020603050405020304" pitchFamily="18" charset="0"/>
              <a:cs typeface="Times New Roman" panose="02020603050405020304" pitchFamily="18" charset="0"/>
            </a:endParaRPr>
          </a:p>
          <a:p>
            <a:pPr eaLnBrk="1" hangingPunct="1"/>
            <a:r>
              <a:rPr lang="en-US" altLang="en-US" sz="1800" dirty="0">
                <a:latin typeface="Times New Roman" panose="02020603050405020304" pitchFamily="18" charset="0"/>
                <a:cs typeface="Times New Roman" panose="02020603050405020304" pitchFamily="18" charset="0"/>
              </a:rPr>
              <a:t>This project is very capable to secure the information . </a:t>
            </a:r>
          </a:p>
          <a:p>
            <a:pPr eaLnBrk="1" hangingPunct="1"/>
            <a:r>
              <a:rPr lang="en-US" altLang="en-US" sz="1800" dirty="0">
                <a:latin typeface="Times New Roman" panose="02020603050405020304" pitchFamily="18" charset="0"/>
                <a:cs typeface="Times New Roman" panose="02020603050405020304" pitchFamily="18" charset="0"/>
              </a:rPr>
              <a:t>And as you know the Enigma machine is used  in world war II so it also use to for our military base where they can use software approach method and communicate with each other. </a:t>
            </a:r>
          </a:p>
        </p:txBody>
      </p:sp>
      <p:sp>
        <p:nvSpPr>
          <p:cNvPr id="8" name="Text Box 125">
            <a:extLst>
              <a:ext uri="{FF2B5EF4-FFF2-40B4-BE49-F238E27FC236}">
                <a16:creationId xmlns:a16="http://schemas.microsoft.com/office/drawing/2014/main" id="{A1FCF274-1F03-4DFB-A007-84ABD38072BB}"/>
              </a:ext>
            </a:extLst>
          </p:cNvPr>
          <p:cNvSpPr txBox="1">
            <a:spLocks noChangeArrowheads="1"/>
          </p:cNvSpPr>
          <p:nvPr/>
        </p:nvSpPr>
        <p:spPr bwMode="auto">
          <a:xfrm>
            <a:off x="16249874" y="2082913"/>
            <a:ext cx="10969625" cy="9575800"/>
          </a:xfrm>
          <a:prstGeom prst="rect">
            <a:avLst/>
          </a:prstGeom>
          <a:solidFill>
            <a:srgbClr val="DDDDDD"/>
          </a:solidFill>
          <a:ln>
            <a:noFill/>
          </a:ln>
          <a:effectLst/>
          <a:extLst>
            <a:ext uri="{91240B29-F687-4F45-9708-019B960494DF}">
              <a14:hiddenLine xmlns:a14="http://schemas.microsoft.com/office/drawing/2010/main" w="19050">
                <a:solidFill>
                  <a:schemeClr val="tx1"/>
                </a:solidFill>
                <a:prstDash val="dash"/>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228600" tIns="228600" rIns="228600" bIns="228600"/>
          <a:lstStyle>
            <a:lvl1pPr>
              <a:defRPr sz="2400">
                <a:solidFill>
                  <a:schemeClr val="tx1"/>
                </a:solidFill>
                <a:latin typeface="Arial" panose="020B0604020202020204" pitchFamily="34" charset="0"/>
              </a:defRPr>
            </a:lvl1pPr>
            <a:lvl2pPr marL="742950" indent="-285750">
              <a:defRPr sz="2400">
                <a:solidFill>
                  <a:schemeClr val="tx1"/>
                </a:solidFill>
                <a:latin typeface="Arial" panose="020B0604020202020204" pitchFamily="34" charset="0"/>
              </a:defRPr>
            </a:lvl2pPr>
            <a:lvl3pPr marL="1143000" indent="-228600">
              <a:defRPr sz="2400">
                <a:solidFill>
                  <a:schemeClr val="tx1"/>
                </a:solidFill>
                <a:latin typeface="Arial" panose="020B0604020202020204" pitchFamily="34" charset="0"/>
              </a:defRPr>
            </a:lvl3pPr>
            <a:lvl4pPr marL="1600200" indent="-228600">
              <a:defRPr sz="2400">
                <a:solidFill>
                  <a:schemeClr val="tx1"/>
                </a:solidFill>
                <a:latin typeface="Arial" panose="020B0604020202020204" pitchFamily="34" charset="0"/>
              </a:defRPr>
            </a:lvl4pPr>
            <a:lvl5pPr marL="2057400" indent="-228600">
              <a:defRPr sz="2400">
                <a:solidFill>
                  <a:schemeClr val="tx1"/>
                </a:solidFill>
                <a:latin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Arial" panose="020B0604020202020204" pitchFamily="34" charset="0"/>
              </a:defRPr>
            </a:lvl9pPr>
          </a:lstStyle>
          <a:p>
            <a:pPr eaLnBrk="1" hangingPunct="1"/>
            <a:endParaRPr lang="en-US" altLang="en-US" sz="4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3252DF7-FDFF-4E33-9AB9-EF32E139D883}"/>
              </a:ext>
            </a:extLst>
          </p:cNvPr>
          <p:cNvSpPr txBox="1"/>
          <p:nvPr/>
        </p:nvSpPr>
        <p:spPr>
          <a:xfrm>
            <a:off x="502276" y="1227377"/>
            <a:ext cx="4951927" cy="289310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In Software Approach To Enigma Machine produce a good Result </a:t>
            </a:r>
          </a:p>
          <a:p>
            <a:r>
              <a:rPr lang="en-US" dirty="0">
                <a:latin typeface="Times New Roman" panose="02020603050405020304" pitchFamily="18" charset="0"/>
                <a:cs typeface="Times New Roman" panose="02020603050405020304" pitchFamily="18" charset="0"/>
              </a:rPr>
              <a:t>Which is very clear and clarifying that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When we are trying to encrypt or decrypt the any  messages using substitution techniques or encryption and decryption method.</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That is </a:t>
            </a:r>
            <a:r>
              <a:rPr lang="en-US" dirty="0" err="1">
                <a:latin typeface="Times New Roman" panose="02020603050405020304" pitchFamily="18" charset="0"/>
                <a:cs typeface="Times New Roman" panose="02020603050405020304" pitchFamily="18" charset="0"/>
              </a:rPr>
              <a:t>easly</a:t>
            </a:r>
            <a:r>
              <a:rPr lang="en-US" dirty="0">
                <a:latin typeface="Times New Roman" panose="02020603050405020304" pitchFamily="18" charset="0"/>
                <a:cs typeface="Times New Roman" panose="02020603050405020304" pitchFamily="18" charset="0"/>
              </a:rPr>
              <a:t> encrypt or decrypt the messages without any error.</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This project is very capable to secure the information .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And as you know the Enigma machine is used  in world war II so it also use to for our military base where they can use software approach method and communicate with each other. </a:t>
            </a:r>
          </a:p>
        </p:txBody>
      </p:sp>
      <p:grpSp>
        <p:nvGrpSpPr>
          <p:cNvPr id="26" name="Google Shape;1418;p50">
            <a:extLst>
              <a:ext uri="{FF2B5EF4-FFF2-40B4-BE49-F238E27FC236}">
                <a16:creationId xmlns:a16="http://schemas.microsoft.com/office/drawing/2014/main" id="{2DC3875F-A7D8-4EEB-845E-DF0C7F8E20BC}"/>
              </a:ext>
            </a:extLst>
          </p:cNvPr>
          <p:cNvGrpSpPr/>
          <p:nvPr/>
        </p:nvGrpSpPr>
        <p:grpSpPr>
          <a:xfrm>
            <a:off x="671825" y="470218"/>
            <a:ext cx="603184" cy="552805"/>
            <a:chOff x="10914618" y="2682187"/>
            <a:chExt cx="720033" cy="720033"/>
          </a:xfrm>
        </p:grpSpPr>
        <p:sp>
          <p:nvSpPr>
            <p:cNvPr id="27" name="Google Shape;1419;p50">
              <a:extLst>
                <a:ext uri="{FF2B5EF4-FFF2-40B4-BE49-F238E27FC236}">
                  <a16:creationId xmlns:a16="http://schemas.microsoft.com/office/drawing/2014/main" id="{3845ADF4-5F0C-4341-B921-DF786244599B}"/>
                </a:ext>
              </a:extLst>
            </p:cNvPr>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420;p50">
              <a:extLst>
                <a:ext uri="{FF2B5EF4-FFF2-40B4-BE49-F238E27FC236}">
                  <a16:creationId xmlns:a16="http://schemas.microsoft.com/office/drawing/2014/main" id="{34BAA52C-7C3B-441C-AAE4-9B7290798285}"/>
                </a:ext>
              </a:extLst>
            </p:cNvPr>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421;p50">
              <a:extLst>
                <a:ext uri="{FF2B5EF4-FFF2-40B4-BE49-F238E27FC236}">
                  <a16:creationId xmlns:a16="http://schemas.microsoft.com/office/drawing/2014/main" id="{169AEA68-2EFB-44E6-9836-DE5DF535078A}"/>
                </a:ext>
              </a:extLst>
            </p:cNvPr>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0" name="Google Shape;1422;p50">
              <a:extLst>
                <a:ext uri="{FF2B5EF4-FFF2-40B4-BE49-F238E27FC236}">
                  <a16:creationId xmlns:a16="http://schemas.microsoft.com/office/drawing/2014/main" id="{0126AB16-D61A-46A7-9B21-53663D5367E7}"/>
                </a:ext>
              </a:extLst>
            </p:cNvPr>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1" name="Google Shape;1423;p50">
              <a:extLst>
                <a:ext uri="{FF2B5EF4-FFF2-40B4-BE49-F238E27FC236}">
                  <a16:creationId xmlns:a16="http://schemas.microsoft.com/office/drawing/2014/main" id="{D58D9574-C4D9-4851-9C5D-110BB46F312E}"/>
                </a:ext>
              </a:extLst>
            </p:cNvPr>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2" name="Google Shape;1424;p50">
              <a:extLst>
                <a:ext uri="{FF2B5EF4-FFF2-40B4-BE49-F238E27FC236}">
                  <a16:creationId xmlns:a16="http://schemas.microsoft.com/office/drawing/2014/main" id="{7CFA4B5D-7E6E-40A3-8E9A-9D2C862CBA5A}"/>
                </a:ext>
              </a:extLst>
            </p:cNvPr>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3"/>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grpSp>
        <p:nvGrpSpPr>
          <p:cNvPr id="474" name="Google Shape;474;p33"/>
          <p:cNvGrpSpPr/>
          <p:nvPr/>
        </p:nvGrpSpPr>
        <p:grpSpPr>
          <a:xfrm>
            <a:off x="5316502" y="465959"/>
            <a:ext cx="2736410" cy="4222433"/>
            <a:chOff x="2112475" y="238125"/>
            <a:chExt cx="3395050" cy="5238750"/>
          </a:xfrm>
        </p:grpSpPr>
        <p:sp>
          <p:nvSpPr>
            <p:cNvPr id="475" name="Google Shape;475;p33"/>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3"/>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3"/>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TextBox 16">
            <a:extLst>
              <a:ext uri="{FF2B5EF4-FFF2-40B4-BE49-F238E27FC236}">
                <a16:creationId xmlns:a16="http://schemas.microsoft.com/office/drawing/2014/main" id="{E03879A3-5616-4FFD-A608-5282243E3370}"/>
              </a:ext>
            </a:extLst>
          </p:cNvPr>
          <p:cNvSpPr txBox="1"/>
          <p:nvPr/>
        </p:nvSpPr>
        <p:spPr>
          <a:xfrm>
            <a:off x="244943" y="987102"/>
            <a:ext cx="4025012" cy="738664"/>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The Enigma was a very save ciphering machine at its time. Because its heavy usage, the operators of the army made errors which allowed the first breaking. </a:t>
            </a:r>
            <a:endParaRPr lang="en-US" dirty="0"/>
          </a:p>
        </p:txBody>
      </p:sp>
      <p:sp>
        <p:nvSpPr>
          <p:cNvPr id="18" name="Google Shape;504;p36">
            <a:extLst>
              <a:ext uri="{FF2B5EF4-FFF2-40B4-BE49-F238E27FC236}">
                <a16:creationId xmlns:a16="http://schemas.microsoft.com/office/drawing/2014/main" id="{7D0C08E8-51DB-42BA-AF4A-DF9BBA6AAD3C}"/>
              </a:ext>
            </a:extLst>
          </p:cNvPr>
          <p:cNvSpPr txBox="1">
            <a:spLocks/>
          </p:cNvSpPr>
          <p:nvPr/>
        </p:nvSpPr>
        <p:spPr>
          <a:xfrm>
            <a:off x="520813" y="153855"/>
            <a:ext cx="5138700" cy="857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dirty="0"/>
          </a:p>
        </p:txBody>
      </p:sp>
      <p:sp>
        <p:nvSpPr>
          <p:cNvPr id="21" name="TextBox 20">
            <a:extLst>
              <a:ext uri="{FF2B5EF4-FFF2-40B4-BE49-F238E27FC236}">
                <a16:creationId xmlns:a16="http://schemas.microsoft.com/office/drawing/2014/main" id="{82E2A660-FE6B-42A8-8DE4-FF0BE498B837}"/>
              </a:ext>
            </a:extLst>
          </p:cNvPr>
          <p:cNvSpPr txBox="1"/>
          <p:nvPr/>
        </p:nvSpPr>
        <p:spPr>
          <a:xfrm>
            <a:off x="244943" y="1844502"/>
            <a:ext cx="3582556" cy="954107"/>
          </a:xfrm>
          <a:prstGeom prst="rect">
            <a:avLst/>
          </a:prstGeom>
          <a:noFill/>
        </p:spPr>
        <p:txBody>
          <a:bodyPr wrap="square">
            <a:spAutoFit/>
          </a:bodyPr>
          <a:lstStyle/>
          <a:p>
            <a:r>
              <a:rPr lang="en-US" dirty="0"/>
              <a:t>In this technological world it will protect information using </a:t>
            </a:r>
            <a:r>
              <a:rPr lang="en-US" dirty="0" err="1"/>
              <a:t>incrypt</a:t>
            </a:r>
            <a:r>
              <a:rPr lang="en-US" dirty="0"/>
              <a:t> and decrypt method.</a:t>
            </a:r>
          </a:p>
          <a:p>
            <a:endParaRPr lang="en-US" dirty="0"/>
          </a:p>
        </p:txBody>
      </p:sp>
      <p:sp>
        <p:nvSpPr>
          <p:cNvPr id="22" name="Rectangle 21">
            <a:extLst>
              <a:ext uri="{FF2B5EF4-FFF2-40B4-BE49-F238E27FC236}">
                <a16:creationId xmlns:a16="http://schemas.microsoft.com/office/drawing/2014/main" id="{03E501C6-6F82-40AF-A202-F8315B2F4164}"/>
              </a:ext>
            </a:extLst>
          </p:cNvPr>
          <p:cNvSpPr/>
          <p:nvPr/>
        </p:nvSpPr>
        <p:spPr>
          <a:xfrm>
            <a:off x="5373666" y="833737"/>
            <a:ext cx="2635420" cy="3468055"/>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 name="Google Shape;497;p35">
            <a:extLst>
              <a:ext uri="{FF2B5EF4-FFF2-40B4-BE49-F238E27FC236}">
                <a16:creationId xmlns:a16="http://schemas.microsoft.com/office/drawing/2014/main" id="{46D82E53-1E56-470E-A97F-CEA071BC8699}"/>
              </a:ext>
            </a:extLst>
          </p:cNvPr>
          <p:cNvSpPr txBox="1">
            <a:spLocks/>
          </p:cNvSpPr>
          <p:nvPr/>
        </p:nvSpPr>
        <p:spPr>
          <a:xfrm>
            <a:off x="5373666" y="877289"/>
            <a:ext cx="2496087" cy="16287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0" indent="0">
              <a:buClr>
                <a:schemeClr val="dk1"/>
              </a:buClr>
              <a:buSzPts val="1100"/>
              <a:buFont typeface="Arial"/>
              <a:buNone/>
            </a:pPr>
            <a:r>
              <a:rPr lang="en" sz="3200" b="1" u="sng" dirty="0">
                <a:solidFill>
                  <a:schemeClr val="bg1"/>
                </a:solidFill>
                <a:latin typeface="Times New Roman" panose="02020603050405020304" pitchFamily="18" charset="0"/>
                <a:cs typeface="Times New Roman" panose="02020603050405020304" pitchFamily="18" charset="0"/>
              </a:rPr>
              <a:t>Conclusion:-</a:t>
            </a:r>
            <a:endParaRPr lang="en-US" sz="3200" b="1" dirty="0">
              <a:solidFill>
                <a:schemeClr val="bg1"/>
              </a:solidFill>
            </a:endParaRPr>
          </a:p>
        </p:txBody>
      </p:sp>
      <p:sp>
        <p:nvSpPr>
          <p:cNvPr id="25" name="TextBox 24">
            <a:extLst>
              <a:ext uri="{FF2B5EF4-FFF2-40B4-BE49-F238E27FC236}">
                <a16:creationId xmlns:a16="http://schemas.microsoft.com/office/drawing/2014/main" id="{FE51288B-E84C-4D73-A071-9F0F063DCD34}"/>
              </a:ext>
            </a:extLst>
          </p:cNvPr>
          <p:cNvSpPr txBox="1"/>
          <p:nvPr/>
        </p:nvSpPr>
        <p:spPr>
          <a:xfrm>
            <a:off x="244943" y="2741981"/>
            <a:ext cx="3732756" cy="738664"/>
          </a:xfrm>
          <a:prstGeom prst="rect">
            <a:avLst/>
          </a:prstGeom>
          <a:noFill/>
        </p:spPr>
        <p:txBody>
          <a:bodyPr wrap="square">
            <a:spAutoFit/>
          </a:bodyPr>
          <a:lstStyle/>
          <a:p>
            <a:pPr eaLnBrk="1" hangingPunct="1"/>
            <a:r>
              <a:rPr lang="en-US" altLang="en-US" sz="1400" dirty="0">
                <a:solidFill>
                  <a:srgbClr val="2E2E2E"/>
                </a:solidFill>
                <a:latin typeface="Times New Roman" panose="02020603050405020304" pitchFamily="18" charset="0"/>
                <a:cs typeface="Times New Roman" panose="02020603050405020304" pitchFamily="18" charset="0"/>
              </a:rPr>
              <a:t>And it is very reliable </a:t>
            </a:r>
            <a:r>
              <a:rPr lang="en-US" altLang="en-US" sz="1400" dirty="0">
                <a:latin typeface="Times New Roman" panose="02020603050405020304" pitchFamily="18" charset="0"/>
                <a:cs typeface="Times New Roman" panose="02020603050405020304" pitchFamily="18" charset="0"/>
              </a:rPr>
              <a:t>for our military base where they can use software approach method and communicate with each others.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18"/>
          <p:cNvSpPr txBox="1">
            <a:spLocks noGrp="1"/>
          </p:cNvSpPr>
          <p:nvPr>
            <p:ph type="body" idx="1"/>
          </p:nvPr>
        </p:nvSpPr>
        <p:spPr>
          <a:xfrm>
            <a:off x="2419860" y="980692"/>
            <a:ext cx="4280977" cy="4884328"/>
          </a:xfrm>
          <a:prstGeom prst="rect">
            <a:avLst/>
          </a:prstGeom>
        </p:spPr>
        <p:txBody>
          <a:bodyPr spcFirstLastPara="1" wrap="square" lIns="91425" tIns="91425" rIns="91425" bIns="91425" anchor="ctr" anchorCtr="0">
            <a:noAutofit/>
          </a:bodyPr>
          <a:lstStyle/>
          <a:p>
            <a:pPr marL="285750" indent="-285750" algn="l">
              <a:buFont typeface="Wingdings" panose="05000000000000000000" pitchFamily="2" charset="2"/>
              <a:buChar char="Ø"/>
            </a:pPr>
            <a:r>
              <a:rPr lang="en-US" sz="1600" u="sng" dirty="0">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https://www.mpoweruk.com/enigma.htm</a:t>
            </a:r>
            <a:endParaRPr lang="en-US" sz="1600" u="sng" dirty="0">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Ø"/>
            </a:pPr>
            <a:r>
              <a:rPr lang="en-US" sz="1600" u="sng" dirty="0">
                <a:latin typeface="Calibri" panose="020F0502020204030204" pitchFamily="34" charset="0"/>
                <a:cs typeface="Calibri" panose="020F0502020204030204" pitchFamily="34" charset="0"/>
              </a:rPr>
              <a:t>CONTRIBUTORS, W. Enigma machine — Wikipedia, the free encyclopedia, 2020. [Online; accessed 24-January-2020].</a:t>
            </a:r>
            <a:endParaRPr lang="en-US" sz="1600" u="sng"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endParaRPr>
          </a:p>
          <a:p>
            <a:pPr marL="285750" indent="-285750" algn="l">
              <a:buFont typeface="Wingdings" panose="05000000000000000000" pitchFamily="2" charset="2"/>
              <a:buChar char="Ø"/>
            </a:pPr>
            <a:r>
              <a:rPr lang="en-US" sz="1600"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https://www.researchgate.net/publication/314935733_The_Enigma_Machine</a:t>
            </a:r>
            <a:r>
              <a:rPr lang="en-US" sz="1600" dirty="0">
                <a:latin typeface="Calibri" panose="020F0502020204030204" pitchFamily="34" charset="0"/>
                <a:cs typeface="Calibri" panose="020F0502020204030204" pitchFamily="34" charset="0"/>
              </a:rPr>
              <a:t>.</a:t>
            </a:r>
          </a:p>
          <a:p>
            <a:pPr marL="285750" indent="-285750" algn="l">
              <a:buFont typeface="Wingdings" panose="05000000000000000000" pitchFamily="2" charset="2"/>
              <a:buChar char="Ø"/>
            </a:pPr>
            <a:r>
              <a:rPr lang="en-US" sz="1600" u="sng" dirty="0">
                <a:solidFill>
                  <a:schemeClr val="tx1"/>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https://www.researchgate.net/figure/Schematic-diagram-of-Enigma-machine-from-Scheribus-1928_fig3_273320579</a:t>
            </a:r>
            <a:endParaRPr lang="en-US" sz="1600" u="sng" dirty="0">
              <a:solidFill>
                <a:schemeClr val="tx1"/>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Ø"/>
            </a:pPr>
            <a:r>
              <a:rPr lang="en-US" sz="1600" dirty="0">
                <a:latin typeface="Arial"/>
                <a:cs typeface="Arial"/>
              </a:rPr>
              <a:t>Wikipedia,</a:t>
            </a:r>
            <a:r>
              <a:rPr lang="en-US" sz="1600" spc="85" dirty="0">
                <a:latin typeface="Arial"/>
                <a:cs typeface="Arial"/>
              </a:rPr>
              <a:t> </a:t>
            </a:r>
            <a:r>
              <a:rPr lang="en-US" sz="1600" dirty="0">
                <a:latin typeface="Arial"/>
                <a:cs typeface="Arial"/>
              </a:rPr>
              <a:t>“Enigma</a:t>
            </a:r>
            <a:r>
              <a:rPr lang="en-US" sz="1600" spc="100" dirty="0">
                <a:latin typeface="Arial"/>
                <a:cs typeface="Arial"/>
              </a:rPr>
              <a:t> </a:t>
            </a:r>
            <a:r>
              <a:rPr lang="en-US" sz="1600" dirty="0">
                <a:latin typeface="Arial"/>
                <a:cs typeface="Arial"/>
              </a:rPr>
              <a:t>Machine”,</a:t>
            </a:r>
            <a:r>
              <a:rPr lang="en-US" sz="1600" spc="100" dirty="0">
                <a:latin typeface="Arial"/>
                <a:cs typeface="Arial"/>
              </a:rPr>
              <a:t> </a:t>
            </a:r>
            <a:r>
              <a:rPr lang="en-US" sz="1600" u="sng" spc="-10" dirty="0">
                <a:solidFill>
                  <a:schemeClr val="tx1">
                    <a:lumMod val="95000"/>
                    <a:lumOff val="5000"/>
                  </a:schemeClr>
                </a:solidFill>
                <a:uFill>
                  <a:solidFill>
                    <a:srgbClr val="1154CC"/>
                  </a:solidFill>
                </a:uFill>
                <a:latin typeface="Arial"/>
                <a:cs typeface="Arial"/>
                <a:hlinkClick r:id="rId6">
                  <a:extLst>
                    <a:ext uri="{A12FA001-AC4F-418D-AE19-62706E023703}">
                      <ahyp:hlinkClr xmlns:ahyp="http://schemas.microsoft.com/office/drawing/2018/hyperlinkcolor" val="tx"/>
                    </a:ext>
                  </a:extLst>
                </a:hlinkClick>
              </a:rPr>
              <a:t>http://en.wikipedia.org/wiki/Enigma_machine</a:t>
            </a:r>
            <a:endParaRPr lang="en-US" sz="1600" dirty="0">
              <a:solidFill>
                <a:schemeClr val="tx1">
                  <a:lumMod val="95000"/>
                  <a:lumOff val="5000"/>
                </a:schemeClr>
              </a:solidFill>
              <a:latin typeface="Arial"/>
              <a:cs typeface="Arial"/>
            </a:endParaRPr>
          </a:p>
          <a:p>
            <a:pPr marL="285750" indent="-285750" algn="l">
              <a:buFont typeface="Wingdings" panose="05000000000000000000" pitchFamily="2" charset="2"/>
              <a:buChar char="Ø"/>
            </a:pPr>
            <a:endParaRPr lang="en-US" sz="1600" u="sng" dirty="0">
              <a:solidFill>
                <a:schemeClr val="tx1"/>
              </a:solidFill>
              <a:latin typeface="Calibri" panose="020F0502020204030204" pitchFamily="34" charset="0"/>
              <a:cs typeface="Calibri" panose="020F0502020204030204" pitchFamily="34" charset="0"/>
            </a:endParaRPr>
          </a:p>
          <a:p>
            <a:pPr marL="0" indent="0" algn="l">
              <a:buNone/>
            </a:pPr>
            <a:endParaRPr lang="en-US" sz="1600" u="sng" dirty="0"/>
          </a:p>
          <a:p>
            <a:pPr marL="0" lvl="0" indent="0" algn="ctr" rtl="0">
              <a:spcBef>
                <a:spcPts val="600"/>
              </a:spcBef>
              <a:spcAft>
                <a:spcPts val="0"/>
              </a:spcAft>
              <a:buNone/>
            </a:pPr>
            <a:endParaRPr dirty="0"/>
          </a:p>
        </p:txBody>
      </p:sp>
      <p:sp>
        <p:nvSpPr>
          <p:cNvPr id="275" name="Google Shape;275;p18"/>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2" name="Rectangle 1">
            <a:extLst>
              <a:ext uri="{FF2B5EF4-FFF2-40B4-BE49-F238E27FC236}">
                <a16:creationId xmlns:a16="http://schemas.microsoft.com/office/drawing/2014/main" id="{91F6D38D-EFDC-4958-8E5B-69FE21CBE5F4}"/>
              </a:ext>
            </a:extLst>
          </p:cNvPr>
          <p:cNvSpPr/>
          <p:nvPr/>
        </p:nvSpPr>
        <p:spPr>
          <a:xfrm>
            <a:off x="2450306" y="219459"/>
            <a:ext cx="4250531" cy="5020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245;p14">
            <a:extLst>
              <a:ext uri="{FF2B5EF4-FFF2-40B4-BE49-F238E27FC236}">
                <a16:creationId xmlns:a16="http://schemas.microsoft.com/office/drawing/2014/main" id="{13F757E2-A29B-4518-A3D4-EE10C2C97AAD}"/>
              </a:ext>
            </a:extLst>
          </p:cNvPr>
          <p:cNvSpPr txBox="1">
            <a:spLocks/>
          </p:cNvSpPr>
          <p:nvPr/>
        </p:nvSpPr>
        <p:spPr>
          <a:xfrm>
            <a:off x="2584167" y="219459"/>
            <a:ext cx="5138700" cy="57549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b="1" dirty="0" err="1">
                <a:solidFill>
                  <a:schemeClr val="tx1"/>
                </a:solidFill>
                <a:latin typeface="Times New Roman" panose="02020603050405020304" pitchFamily="18" charset="0"/>
                <a:cs typeface="Times New Roman" panose="02020603050405020304" pitchFamily="18" charset="0"/>
              </a:rPr>
              <a:t>Refrences</a:t>
            </a:r>
            <a:r>
              <a:rPr lang="en-US" sz="3200" b="1" dirty="0">
                <a:solidFill>
                  <a:schemeClr val="tx1"/>
                </a:solidFill>
                <a:latin typeface="Times New Roman" panose="02020603050405020304" pitchFamily="18" charset="0"/>
                <a:cs typeface="Times New Roman" panose="02020603050405020304" pitchFamily="18" charset="0"/>
              </a:rPr>
              <a:t> :- </a:t>
            </a:r>
          </a:p>
        </p:txBody>
      </p:sp>
    </p:spTree>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5"/>
        <p:cNvGrpSpPr/>
        <p:nvPr/>
      </p:nvGrpSpPr>
      <p:grpSpPr>
        <a:xfrm>
          <a:off x="0" y="0"/>
          <a:ext cx="0" cy="0"/>
          <a:chOff x="0" y="0"/>
          <a:chExt cx="0" cy="0"/>
        </a:xfrm>
      </p:grpSpPr>
      <p:sp>
        <p:nvSpPr>
          <p:cNvPr id="496" name="Google Shape;496;p35"/>
          <p:cNvSpPr txBox="1">
            <a:spLocks noGrp="1"/>
          </p:cNvSpPr>
          <p:nvPr>
            <p:ph type="ctrTitle" idx="4294967295"/>
          </p:nvPr>
        </p:nvSpPr>
        <p:spPr>
          <a:xfrm>
            <a:off x="554276" y="1628275"/>
            <a:ext cx="4863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THANKS!</a:t>
            </a:r>
            <a:endParaRPr sz="6000" dirty="0"/>
          </a:p>
        </p:txBody>
      </p:sp>
      <p:sp>
        <p:nvSpPr>
          <p:cNvPr id="499" name="Google Shape;499;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alpha val="31000"/>
          </a:schemeClr>
        </a:solidFill>
        <a:effectLst/>
      </p:bgPr>
    </p:bg>
    <p:spTree>
      <p:nvGrpSpPr>
        <p:cNvPr id="1" name="Shape 699"/>
        <p:cNvGrpSpPr/>
        <p:nvPr/>
      </p:nvGrpSpPr>
      <p:grpSpPr>
        <a:xfrm>
          <a:off x="0" y="0"/>
          <a:ext cx="0" cy="0"/>
          <a:chOff x="0" y="0"/>
          <a:chExt cx="0" cy="0"/>
        </a:xfrm>
      </p:grpSpPr>
      <p:sp>
        <p:nvSpPr>
          <p:cNvPr id="700" name="Google Shape;700;p45"/>
          <p:cNvSpPr txBox="1">
            <a:spLocks noGrp="1"/>
          </p:cNvSpPr>
          <p:nvPr>
            <p:ph type="title" idx="4294967295"/>
          </p:nvPr>
        </p:nvSpPr>
        <p:spPr>
          <a:xfrm>
            <a:off x="484909" y="408963"/>
            <a:ext cx="4387636"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u="sng" dirty="0">
                <a:solidFill>
                  <a:schemeClr val="tx1"/>
                </a:solidFill>
                <a:latin typeface="Times New Roman" panose="02020603050405020304" pitchFamily="18" charset="0"/>
                <a:cs typeface="Times New Roman" panose="02020603050405020304" pitchFamily="18" charset="0"/>
              </a:rPr>
              <a:t>Team Members :-</a:t>
            </a:r>
            <a:endParaRPr sz="3200" b="1" u="sng" dirty="0">
              <a:solidFill>
                <a:schemeClr val="tx1"/>
              </a:solidFill>
              <a:latin typeface="Times New Roman" panose="02020603050405020304" pitchFamily="18" charset="0"/>
              <a:cs typeface="Times New Roman" panose="02020603050405020304" pitchFamily="18" charset="0"/>
            </a:endParaRPr>
          </a:p>
        </p:txBody>
      </p:sp>
      <p:sp>
        <p:nvSpPr>
          <p:cNvPr id="701" name="Google Shape;701;p45"/>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703" name="Google Shape;703;p45"/>
          <p:cNvSpPr txBox="1"/>
          <p:nvPr/>
        </p:nvSpPr>
        <p:spPr>
          <a:xfrm>
            <a:off x="656817" y="3136583"/>
            <a:ext cx="1988127" cy="943618"/>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sz="1600" b="1" dirty="0" err="1">
                <a:latin typeface="Sitka Small Semibold" pitchFamily="2" charset="0"/>
              </a:rPr>
              <a:t>M.Pon</a:t>
            </a:r>
            <a:r>
              <a:rPr lang="en-US" sz="1600" b="1" dirty="0">
                <a:latin typeface="Sitka Small Semibold" pitchFamily="2" charset="0"/>
              </a:rPr>
              <a:t> Dinesh Kumar</a:t>
            </a:r>
          </a:p>
          <a:p>
            <a:pPr algn="ctr">
              <a:spcBef>
                <a:spcPts val="400"/>
              </a:spcBef>
              <a:spcAft>
                <a:spcPts val="400"/>
              </a:spcAft>
            </a:pPr>
            <a:r>
              <a:rPr lang="en-IN" sz="1600" dirty="0">
                <a:latin typeface="Times New Roman" panose="02020603050405020304" pitchFamily="18" charset="0"/>
                <a:cs typeface="Times New Roman" panose="02020603050405020304" pitchFamily="18" charset="0"/>
              </a:rPr>
              <a:t>20MEI10010</a:t>
            </a:r>
          </a:p>
          <a:p>
            <a:pPr marL="0" lvl="0" indent="0" algn="ctr" rtl="0">
              <a:spcBef>
                <a:spcPts val="400"/>
              </a:spcBef>
              <a:spcAft>
                <a:spcPts val="400"/>
              </a:spcAft>
              <a:buNone/>
            </a:pPr>
            <a:endParaRPr dirty="0">
              <a:latin typeface="Barlow"/>
              <a:ea typeface="Barlow"/>
              <a:cs typeface="Barlow"/>
              <a:sym typeface="Barlow"/>
            </a:endParaRPr>
          </a:p>
        </p:txBody>
      </p:sp>
      <p:sp>
        <p:nvSpPr>
          <p:cNvPr id="705" name="Google Shape;705;p45"/>
          <p:cNvSpPr txBox="1"/>
          <p:nvPr/>
        </p:nvSpPr>
        <p:spPr>
          <a:xfrm>
            <a:off x="2872526" y="3136729"/>
            <a:ext cx="1648823" cy="79272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a:latin typeface="Sitka Small Semibold" pitchFamily="2" charset="0"/>
                <a:ea typeface="Barlow"/>
                <a:cs typeface="Barlow"/>
                <a:sym typeface="Barlow"/>
              </a:rPr>
              <a:t>Yogesh Panchal</a:t>
            </a: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20MEI10026</a:t>
            </a:r>
            <a:endParaRPr sz="1600" dirty="0">
              <a:latin typeface="Times New Roman" panose="02020603050405020304" pitchFamily="18" charset="0"/>
              <a:ea typeface="Barlow"/>
              <a:cs typeface="Times New Roman" panose="02020603050405020304" pitchFamily="18" charset="0"/>
              <a:sym typeface="Barlow"/>
            </a:endParaRPr>
          </a:p>
        </p:txBody>
      </p:sp>
      <p:sp>
        <p:nvSpPr>
          <p:cNvPr id="707" name="Google Shape;707;p45"/>
          <p:cNvSpPr txBox="1"/>
          <p:nvPr/>
        </p:nvSpPr>
        <p:spPr>
          <a:xfrm>
            <a:off x="4889136" y="3817613"/>
            <a:ext cx="1489200" cy="79272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a:latin typeface="Sitka Small Semibold" pitchFamily="2" charset="0"/>
                <a:ea typeface="Barlow"/>
                <a:cs typeface="Barlow"/>
                <a:sym typeface="Barlow"/>
              </a:rPr>
              <a:t>Sourabh </a:t>
            </a:r>
            <a:r>
              <a:rPr lang="en-US" sz="1600" dirty="0" err="1">
                <a:latin typeface="Sitka Small Semibold" pitchFamily="2" charset="0"/>
                <a:ea typeface="Barlow"/>
                <a:cs typeface="Barlow"/>
                <a:sym typeface="Barlow"/>
              </a:rPr>
              <a:t>Sahu</a:t>
            </a:r>
            <a:endParaRPr lang="en-US" sz="1600" dirty="0">
              <a:latin typeface="Sitka Small Semibold" pitchFamily="2" charset="0"/>
              <a:ea typeface="Barlow"/>
              <a:cs typeface="Barlow"/>
              <a:sym typeface="Barlow"/>
            </a:endParaRP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20MEI10033</a:t>
            </a:r>
            <a:endParaRPr sz="1600" dirty="0">
              <a:latin typeface="Times New Roman" panose="02020603050405020304" pitchFamily="18" charset="0"/>
              <a:ea typeface="Barlow"/>
              <a:cs typeface="Times New Roman" panose="02020603050405020304" pitchFamily="18" charset="0"/>
              <a:sym typeface="Barlow"/>
            </a:endParaRPr>
          </a:p>
        </p:txBody>
      </p:sp>
      <p:sp>
        <p:nvSpPr>
          <p:cNvPr id="709" name="Google Shape;709;p45"/>
          <p:cNvSpPr txBox="1"/>
          <p:nvPr/>
        </p:nvSpPr>
        <p:spPr>
          <a:xfrm>
            <a:off x="6841448" y="3812726"/>
            <a:ext cx="1717668" cy="94361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err="1">
                <a:latin typeface="Sitka Small Semibold" pitchFamily="2" charset="0"/>
                <a:ea typeface="Barlow"/>
                <a:cs typeface="Barlow"/>
                <a:sym typeface="Barlow"/>
              </a:rPr>
              <a:t>Debroop</a:t>
            </a:r>
            <a:r>
              <a:rPr lang="en-US" sz="1600" dirty="0">
                <a:latin typeface="Sitka Small Semibold" pitchFamily="2" charset="0"/>
                <a:ea typeface="Barlow"/>
                <a:cs typeface="Barlow"/>
                <a:sym typeface="Barlow"/>
              </a:rPr>
              <a:t> Sarkar</a:t>
            </a: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20MEI10078</a:t>
            </a:r>
            <a:endParaRPr sz="1600" dirty="0">
              <a:latin typeface="Times New Roman" panose="02020603050405020304" pitchFamily="18" charset="0"/>
              <a:ea typeface="Barlow"/>
              <a:cs typeface="Times New Roman" panose="02020603050405020304" pitchFamily="18" charset="0"/>
              <a:sym typeface="Barlow"/>
            </a:endParaRPr>
          </a:p>
        </p:txBody>
      </p:sp>
      <p:pic>
        <p:nvPicPr>
          <p:cNvPr id="3" name="Picture 2">
            <a:extLst>
              <a:ext uri="{FF2B5EF4-FFF2-40B4-BE49-F238E27FC236}">
                <a16:creationId xmlns:a16="http://schemas.microsoft.com/office/drawing/2014/main" id="{16C9C471-3D22-4C41-97C3-7DC351705AC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173139" y="264094"/>
            <a:ext cx="2703169" cy="1764147"/>
          </a:xfrm>
          <a:prstGeom prst="rect">
            <a:avLst/>
          </a:prstGeom>
        </p:spPr>
      </p:pic>
      <p:pic>
        <p:nvPicPr>
          <p:cNvPr id="1026" name="Picture 2">
            <a:extLst>
              <a:ext uri="{FF2B5EF4-FFF2-40B4-BE49-F238E27FC236}">
                <a16:creationId xmlns:a16="http://schemas.microsoft.com/office/drawing/2014/main" id="{C2EB229C-2B52-4DEC-8087-7769C2D80D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931" y="1595122"/>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3A166877-2079-402B-9C80-206B225C47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6289" y="1608181"/>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a:extLst>
              <a:ext uri="{FF2B5EF4-FFF2-40B4-BE49-F238E27FC236}">
                <a16:creationId xmlns:a16="http://schemas.microsoft.com/office/drawing/2014/main" id="{2331697F-D592-4AA5-8C68-A41611ADA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73417" y="2281169"/>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4B1550D2-EDD5-407D-9484-072CE0E53A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2647" y="2281169"/>
            <a:ext cx="1695450" cy="1428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1704944" y="375115"/>
            <a:ext cx="2495763" cy="62958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b="1" u="sng" dirty="0">
                <a:solidFill>
                  <a:schemeClr val="tx1"/>
                </a:solidFill>
                <a:latin typeface="Times New Roman" panose="02020603050405020304" pitchFamily="18" charset="0"/>
                <a:cs typeface="Times New Roman" panose="02020603050405020304" pitchFamily="18" charset="0"/>
              </a:rPr>
              <a:t>Introduction</a:t>
            </a:r>
            <a:r>
              <a:rPr lang="en-US" sz="3200" b="1" dirty="0">
                <a:solidFill>
                  <a:schemeClr val="tx1"/>
                </a:solidFill>
                <a:latin typeface="Times New Roman" panose="02020603050405020304" pitchFamily="18" charset="0"/>
                <a:cs typeface="Times New Roman" panose="02020603050405020304" pitchFamily="18" charset="0"/>
              </a:rPr>
              <a:t> </a:t>
            </a:r>
            <a:endParaRPr sz="3200" b="1" dirty="0">
              <a:solidFill>
                <a:schemeClr val="tx1"/>
              </a:solidFill>
              <a:latin typeface="Times New Roman" panose="02020603050405020304" pitchFamily="18" charset="0"/>
              <a:cs typeface="Times New Roman" panose="02020603050405020304" pitchFamily="18" charset="0"/>
            </a:endParaRPr>
          </a:p>
        </p:txBody>
      </p:sp>
      <p:sp>
        <p:nvSpPr>
          <p:cNvPr id="247" name="Google Shape;247;p14"/>
          <p:cNvSpPr txBox="1">
            <a:spLocks noGrp="1"/>
          </p:cNvSpPr>
          <p:nvPr>
            <p:ph type="body" idx="1"/>
          </p:nvPr>
        </p:nvSpPr>
        <p:spPr>
          <a:xfrm>
            <a:off x="457199" y="1519900"/>
            <a:ext cx="5077691" cy="23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600"/>
              </a:spcBef>
              <a:spcAft>
                <a:spcPts val="0"/>
              </a:spcAft>
              <a:buClr>
                <a:schemeClr val="dk1"/>
              </a:buClr>
              <a:buSzPts val="1100"/>
              <a:buFont typeface="Arial"/>
              <a:buNone/>
            </a:pPr>
            <a:endParaRPr dirty="0">
              <a:solidFill>
                <a:srgbClr val="000000"/>
              </a:solidFill>
            </a:endParaRPr>
          </a:p>
        </p:txBody>
      </p:sp>
      <p:sp>
        <p:nvSpPr>
          <p:cNvPr id="249" name="Google Shape;249;p14"/>
          <p:cNvSpPr txBox="1">
            <a:spLocks noGrp="1"/>
          </p:cNvSpPr>
          <p:nvPr>
            <p:ph type="sldNum" idx="12"/>
          </p:nvPr>
        </p:nvSpPr>
        <p:spPr>
          <a:xfrm>
            <a:off x="8811436" y="2208174"/>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1" name="Google Shape;195;p41">
            <a:extLst>
              <a:ext uri="{FF2B5EF4-FFF2-40B4-BE49-F238E27FC236}">
                <a16:creationId xmlns:a16="http://schemas.microsoft.com/office/drawing/2014/main" id="{02DA379A-7A58-403C-863A-DC04661D12E3}"/>
              </a:ext>
            </a:extLst>
          </p:cNvPr>
          <p:cNvSpPr txBox="1">
            <a:spLocks/>
          </p:cNvSpPr>
          <p:nvPr/>
        </p:nvSpPr>
        <p:spPr>
          <a:xfrm>
            <a:off x="524909" y="1264700"/>
            <a:ext cx="5554422" cy="36136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1pPr>
            <a:lvl2pPr marL="914400" marR="0" lvl="1"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2pPr>
            <a:lvl3pPr marL="1371600" marR="0" lvl="2"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3pPr>
            <a:lvl4pPr marL="1828800" marR="0" lvl="3"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4pPr>
            <a:lvl5pPr marL="2286000" marR="0" lvl="4"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5pPr>
            <a:lvl6pPr marL="2743200" marR="0" lvl="5"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6pPr>
            <a:lvl7pPr marL="3200400" marR="0" lvl="6"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7pPr>
            <a:lvl8pPr marL="3657600" marR="0" lvl="7"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8pPr>
            <a:lvl9pPr marL="4114800" marR="0" lvl="8"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9pPr>
          </a:lstStyle>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An Enigma machine is a electro mechanical rotor cipher machines used for the encryption and decryption of secret massages.</a:t>
            </a:r>
            <a:endParaRPr lang="en-US" sz="1600" dirty="0">
              <a:solidFill>
                <a:schemeClr val="tx1"/>
              </a:solidFill>
              <a:latin typeface="Times New Roman" panose="02020603050405020304" pitchFamily="18" charset="0"/>
              <a:cs typeface="Times New Roman" panose="02020603050405020304" pitchFamily="18" charset="0"/>
            </a:endParaRPr>
          </a:p>
          <a:p>
            <a:pPr marL="0" indent="0">
              <a:spcBef>
                <a:spcPts val="0"/>
              </a:spcBef>
              <a:buNone/>
            </a:pPr>
            <a:r>
              <a:rPr lang="en-US" sz="1600" dirty="0">
                <a:solidFill>
                  <a:schemeClr val="tx1"/>
                </a:solidFill>
                <a:latin typeface="Times New Roman" panose="02020603050405020304" pitchFamily="18" charset="0"/>
                <a:cs typeface="Times New Roman" panose="02020603050405020304" pitchFamily="18" charset="0"/>
              </a:rPr>
              <a:t>computing history, and have a deep look into the </a:t>
            </a:r>
            <a:r>
              <a:rPr lang="en-US" sz="1600" dirty="0" err="1">
                <a:solidFill>
                  <a:schemeClr val="tx1"/>
                </a:solidFill>
                <a:latin typeface="Times New Roman" panose="02020603050405020304" pitchFamily="18" charset="0"/>
                <a:cs typeface="Times New Roman" panose="02020603050405020304" pitchFamily="18" charset="0"/>
              </a:rPr>
              <a:t>mechanEnigma</a:t>
            </a:r>
            <a:r>
              <a:rPr lang="en-US" sz="1600" dirty="0">
                <a:solidFill>
                  <a:schemeClr val="tx1"/>
                </a:solidFill>
                <a:latin typeface="Times New Roman" panose="02020603050405020304" pitchFamily="18" charset="0"/>
                <a:cs typeface="Times New Roman" panose="02020603050405020304" pitchFamily="18" charset="0"/>
              </a:rPr>
              <a:t> Machine has played an important role in the history of computing, from motivating the development of the first electronic computer to enabling secure Web-based communication and commerce. This program enable us to know the role of encryption in military and ism of Enigma machine.</a:t>
            </a:r>
          </a:p>
          <a:p>
            <a:pPr marL="0" indent="0">
              <a:spcBef>
                <a:spcPts val="0"/>
              </a:spcBef>
              <a:buFont typeface="Barlow Light"/>
              <a:buNone/>
            </a:pPr>
            <a:r>
              <a:rPr lang="en-US" sz="1600" dirty="0">
                <a:solidFill>
                  <a:schemeClr val="tx1"/>
                </a:solidFill>
                <a:latin typeface="Times New Roman" panose="02020603050405020304" pitchFamily="18" charset="0"/>
                <a:cs typeface="Times New Roman" panose="02020603050405020304" pitchFamily="18" charset="0"/>
              </a:rPr>
              <a:t>The needs of data protection.</a:t>
            </a:r>
          </a:p>
          <a:p>
            <a:pPr marL="0" indent="0">
              <a:spcBef>
                <a:spcPts val="0"/>
              </a:spcBef>
              <a:buNone/>
            </a:pPr>
            <a:r>
              <a:rPr lang="en-US" sz="1600" dirty="0">
                <a:latin typeface="Times New Roman" panose="02020603050405020304" pitchFamily="18" charset="0"/>
                <a:cs typeface="Times New Roman" panose="02020603050405020304" pitchFamily="18" charset="0"/>
              </a:rPr>
              <a:t>Using computers, the Allies were eventually able to break the Enigma code, giving them an intelligence edge that changed the balance of the war.</a:t>
            </a:r>
          </a:p>
          <a:p>
            <a:pPr marL="0" indent="0">
              <a:spcBef>
                <a:spcPts val="0"/>
              </a:spcBef>
              <a:buFont typeface="Barlow Light"/>
              <a:buNone/>
            </a:pP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BF6C4FF-B44A-4100-8A08-5639AFCF8E5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727651" y="115111"/>
            <a:ext cx="1491752" cy="1556611"/>
          </a:xfrm>
          <a:prstGeom prst="rect">
            <a:avLst/>
          </a:prstGeom>
        </p:spPr>
      </p:pic>
      <p:grpSp>
        <p:nvGrpSpPr>
          <p:cNvPr id="7" name="Google Shape;1581;p50">
            <a:extLst>
              <a:ext uri="{FF2B5EF4-FFF2-40B4-BE49-F238E27FC236}">
                <a16:creationId xmlns:a16="http://schemas.microsoft.com/office/drawing/2014/main" id="{BE852D1C-EEA7-4FDA-9C2B-E225B8671B60}"/>
              </a:ext>
            </a:extLst>
          </p:cNvPr>
          <p:cNvGrpSpPr/>
          <p:nvPr/>
        </p:nvGrpSpPr>
        <p:grpSpPr>
          <a:xfrm>
            <a:off x="524909" y="265141"/>
            <a:ext cx="806319" cy="709498"/>
            <a:chOff x="10914544" y="4407150"/>
            <a:chExt cx="720170" cy="681687"/>
          </a:xfrm>
        </p:grpSpPr>
        <p:sp>
          <p:nvSpPr>
            <p:cNvPr id="8" name="Google Shape;1582;p50">
              <a:extLst>
                <a:ext uri="{FF2B5EF4-FFF2-40B4-BE49-F238E27FC236}">
                  <a16:creationId xmlns:a16="http://schemas.microsoft.com/office/drawing/2014/main" id="{C4B8C0D0-3CFB-4ED6-A369-0285C64D0D0F}"/>
                </a:ext>
              </a:extLst>
            </p:cNvPr>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583;p50">
              <a:extLst>
                <a:ext uri="{FF2B5EF4-FFF2-40B4-BE49-F238E27FC236}">
                  <a16:creationId xmlns:a16="http://schemas.microsoft.com/office/drawing/2014/main" id="{E2CAFDA6-239F-4C55-AAD5-E7A628386DB0}"/>
                </a:ext>
              </a:extLst>
            </p:cNvPr>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584;p50">
              <a:extLst>
                <a:ext uri="{FF2B5EF4-FFF2-40B4-BE49-F238E27FC236}">
                  <a16:creationId xmlns:a16="http://schemas.microsoft.com/office/drawing/2014/main" id="{E68457CD-CED9-4594-A9DF-3428D65BA770}"/>
                </a:ext>
              </a:extLst>
            </p:cNvPr>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585;p50">
              <a:extLst>
                <a:ext uri="{FF2B5EF4-FFF2-40B4-BE49-F238E27FC236}">
                  <a16:creationId xmlns:a16="http://schemas.microsoft.com/office/drawing/2014/main" id="{2463E50E-9242-424A-9115-BBB9859CCC88}"/>
                </a:ext>
              </a:extLst>
            </p:cNvPr>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9" name="Google Shape;249;p1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7" name="Google Shape;972;p41">
            <a:extLst>
              <a:ext uri="{FF2B5EF4-FFF2-40B4-BE49-F238E27FC236}">
                <a16:creationId xmlns:a16="http://schemas.microsoft.com/office/drawing/2014/main" id="{B5E7CAC5-983F-4B02-8810-457346E657D1}"/>
              </a:ext>
            </a:extLst>
          </p:cNvPr>
          <p:cNvSpPr txBox="1">
            <a:spLocks/>
          </p:cNvSpPr>
          <p:nvPr/>
        </p:nvSpPr>
        <p:spPr>
          <a:xfrm>
            <a:off x="582459" y="181628"/>
            <a:ext cx="4227536" cy="125466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b="1" dirty="0">
                <a:solidFill>
                  <a:schemeClr val="tx1"/>
                </a:solidFill>
                <a:latin typeface="Times New Roman" panose="02020603050405020304" pitchFamily="18" charset="0"/>
                <a:cs typeface="Times New Roman" panose="02020603050405020304" pitchFamily="18" charset="0"/>
              </a:rPr>
              <a:t>PROPOSED WORK AND METHODOLOGY</a:t>
            </a:r>
          </a:p>
        </p:txBody>
      </p:sp>
      <p:sp>
        <p:nvSpPr>
          <p:cNvPr id="15" name="TextBox 14">
            <a:extLst>
              <a:ext uri="{FF2B5EF4-FFF2-40B4-BE49-F238E27FC236}">
                <a16:creationId xmlns:a16="http://schemas.microsoft.com/office/drawing/2014/main" id="{79216808-0C93-4FDD-A176-0B710BF10AEB}"/>
              </a:ext>
            </a:extLst>
          </p:cNvPr>
          <p:cNvSpPr txBox="1"/>
          <p:nvPr/>
        </p:nvSpPr>
        <p:spPr>
          <a:xfrm>
            <a:off x="582459" y="1374541"/>
            <a:ext cx="5273460" cy="3908762"/>
          </a:xfrm>
          <a:prstGeom prst="rect">
            <a:avLst/>
          </a:prstGeom>
          <a:noFill/>
        </p:spPr>
        <p:txBody>
          <a:bodyPr wrap="square">
            <a:spAutoFit/>
          </a:bodyPr>
          <a:lstStyle/>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We want to write a program to simulate the Enigma machine to decrypt the secret code produced by the Enigma machine.</a:t>
            </a:r>
          </a:p>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And also we try to write a program to decrypt the secret code produced by Enigma machine.</a:t>
            </a: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Rotating Ciphers</a:t>
            </a:r>
          </a:p>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After each letter is encoded, the key is rotated so that the first character is moved to the end.</a:t>
            </a:r>
          </a:p>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Example: a b </a:t>
            </a:r>
            <a:r>
              <a:rPr lang="en-US" dirty="0" err="1">
                <a:latin typeface="Times New Roman" panose="02020603050405020304" pitchFamily="18" charset="0"/>
                <a:cs typeface="Times New Roman" panose="02020603050405020304" pitchFamily="18" charset="0"/>
              </a:rPr>
              <a:t>cdef</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hjasdb</a:t>
            </a:r>
            <a:r>
              <a:rPr lang="en-US" dirty="0">
                <a:latin typeface="Times New Roman" panose="02020603050405020304" pitchFamily="18" charset="0"/>
                <a:cs typeface="Times New Roman" panose="02020603050405020304" pitchFamily="18" charset="0"/>
              </a:rPr>
              <a:t> </a:t>
            </a:r>
          </a:p>
          <a:p>
            <a:pPr marL="0" lvl="0" indent="0" algn="l" rtl="0">
              <a:spcBef>
                <a:spcPts val="0"/>
              </a:spcBef>
              <a:spcAft>
                <a:spcPts val="0"/>
              </a:spcAft>
              <a:buNone/>
            </a:pPr>
            <a:endParaRPr lang="en-US"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400" dirty="0">
                <a:latin typeface="Times New Roman" panose="02020603050405020304" pitchFamily="18" charset="0"/>
                <a:cs typeface="Times New Roman" panose="02020603050405020304" pitchFamily="18" charset="0"/>
              </a:rPr>
              <a:t>Method:- Data encryption and decryption Encryption is the process of translating plain text data (plaintext) into something that appears to be random and meaningless (ciphertext). Decryption is the process of converting ciphertext back to </a:t>
            </a:r>
            <a:r>
              <a:rPr lang="en-US" sz="1400" dirty="0" err="1">
                <a:latin typeface="Times New Roman" panose="02020603050405020304" pitchFamily="18" charset="0"/>
                <a:cs typeface="Times New Roman" panose="02020603050405020304" pitchFamily="18" charset="0"/>
              </a:rPr>
              <a:t>plaintext.To</a:t>
            </a:r>
            <a:r>
              <a:rPr lang="en-US" sz="1400" dirty="0">
                <a:latin typeface="Times New Roman" panose="02020603050405020304" pitchFamily="18" charset="0"/>
                <a:cs typeface="Times New Roman" panose="02020603050405020304" pitchFamily="18" charset="0"/>
              </a:rPr>
              <a:t> encrypt more than a small amount of data, symmetric encryption is used.</a:t>
            </a:r>
          </a:p>
          <a:p>
            <a:pPr marL="0" lvl="0" indent="0" algn="l" rtl="0">
              <a:spcBef>
                <a:spcPts val="0"/>
              </a:spcBef>
              <a:spcAft>
                <a:spcPts val="0"/>
              </a:spcAft>
              <a:buNone/>
            </a:pPr>
            <a:endParaRPr lang="en-US"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A11133F-EC09-451E-BCFD-060A446C745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6" name="TextBox 5">
            <a:extLst>
              <a:ext uri="{FF2B5EF4-FFF2-40B4-BE49-F238E27FC236}">
                <a16:creationId xmlns:a16="http://schemas.microsoft.com/office/drawing/2014/main" id="{9B6E8494-E07F-4F4A-98D7-1E46F3C4F4E1}"/>
              </a:ext>
            </a:extLst>
          </p:cNvPr>
          <p:cNvSpPr txBox="1"/>
          <p:nvPr/>
        </p:nvSpPr>
        <p:spPr>
          <a:xfrm>
            <a:off x="399317" y="1884997"/>
            <a:ext cx="2656276" cy="2964806"/>
          </a:xfrm>
          <a:prstGeom prst="rect">
            <a:avLst/>
          </a:prstGeom>
          <a:noFill/>
        </p:spPr>
        <p:txBody>
          <a:bodyPr wrap="square">
            <a:spAutoFit/>
          </a:bodyPr>
          <a:lstStyle/>
          <a:p>
            <a:pPr marL="285750" indent="-285750">
              <a:lnSpc>
                <a:spcPct val="150000"/>
              </a:lnSpc>
              <a:buFont typeface="Wingdings" panose="05000000000000000000" pitchFamily="2" charset="2"/>
              <a:buChar char="q"/>
            </a:pPr>
            <a:r>
              <a:rPr lang="en-US" altLang="ko-KR" sz="1400" dirty="0">
                <a:solidFill>
                  <a:schemeClr val="tx1"/>
                </a:solidFill>
                <a:latin typeface="Times New Roman" panose="02020603050405020304" pitchFamily="18" charset="0"/>
                <a:cs typeface="Times New Roman" panose="02020603050405020304" pitchFamily="18" charset="0"/>
              </a:rPr>
              <a:t>One PC</a:t>
            </a:r>
          </a:p>
          <a:p>
            <a:pPr marL="285750" indent="-285750">
              <a:lnSpc>
                <a:spcPct val="150000"/>
              </a:lnSpc>
              <a:buFont typeface="Wingdings" panose="05000000000000000000" pitchFamily="2" charset="2"/>
              <a:buChar char="q"/>
            </a:pPr>
            <a:r>
              <a:rPr lang="en-US" altLang="ko-KR" sz="1400" dirty="0">
                <a:solidFill>
                  <a:schemeClr val="tx1"/>
                </a:solidFill>
                <a:latin typeface="Times New Roman" panose="02020603050405020304" pitchFamily="18" charset="0"/>
                <a:cs typeface="Times New Roman" panose="02020603050405020304" pitchFamily="18" charset="0"/>
              </a:rPr>
              <a:t>Processor – Min Core i3</a:t>
            </a:r>
          </a:p>
          <a:p>
            <a:pPr marL="285750" indent="-285750">
              <a:lnSpc>
                <a:spcPct val="150000"/>
              </a:lnSpc>
              <a:buFont typeface="Wingdings" panose="05000000000000000000" pitchFamily="2" charset="2"/>
              <a:buChar char="q"/>
            </a:pPr>
            <a:r>
              <a:rPr lang="en-US" altLang="ko-KR" sz="1400" dirty="0">
                <a:solidFill>
                  <a:schemeClr val="tx1"/>
                </a:solidFill>
                <a:latin typeface="Times New Roman" panose="02020603050405020304" pitchFamily="18" charset="0"/>
                <a:cs typeface="Times New Roman" panose="02020603050405020304" pitchFamily="18" charset="0"/>
              </a:rPr>
              <a:t>RAM – Min 4GB</a:t>
            </a:r>
          </a:p>
          <a:p>
            <a:pPr marL="285750" indent="-285750">
              <a:lnSpc>
                <a:spcPct val="150000"/>
              </a:lnSpc>
              <a:buFont typeface="Wingdings" panose="05000000000000000000" pitchFamily="2" charset="2"/>
              <a:buChar char="q"/>
            </a:pPr>
            <a:r>
              <a:rPr lang="en-US" altLang="ko-KR" sz="1400" dirty="0">
                <a:solidFill>
                  <a:schemeClr val="tx1"/>
                </a:solidFill>
                <a:latin typeface="Times New Roman" panose="02020603050405020304" pitchFamily="18" charset="0"/>
                <a:cs typeface="Times New Roman" panose="02020603050405020304" pitchFamily="18" charset="0"/>
              </a:rPr>
              <a:t>SSD – 256GB/128GB</a:t>
            </a:r>
          </a:p>
          <a:p>
            <a:pPr marL="285750" indent="-285750">
              <a:lnSpc>
                <a:spcPct val="150000"/>
              </a:lnSpc>
              <a:buFont typeface="Wingdings" panose="05000000000000000000" pitchFamily="2" charset="2"/>
              <a:buChar char="q"/>
            </a:pPr>
            <a:r>
              <a:rPr lang="en-IN" sz="1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System Bus:- </a:t>
            </a:r>
            <a:r>
              <a:rPr lang="en-US" altLang="ko-KR" sz="1400" dirty="0">
                <a:solidFill>
                  <a:schemeClr val="tx1"/>
                </a:solidFill>
                <a:latin typeface="Times New Roman" panose="02020603050405020304" pitchFamily="18" charset="0"/>
                <a:cs typeface="Times New Roman" panose="02020603050405020304" pitchFamily="18" charset="0"/>
              </a:rPr>
              <a:t>Either 32-Bit or 64-Bit</a:t>
            </a:r>
          </a:p>
          <a:p>
            <a:pPr marL="285750" indent="-285750">
              <a:lnSpc>
                <a:spcPct val="150000"/>
              </a:lnSpc>
              <a:buFont typeface="Wingdings" panose="05000000000000000000" pitchFamily="2" charset="2"/>
              <a:buChar char="q"/>
            </a:pPr>
            <a:r>
              <a:rPr lang="en-IN" sz="1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Keyboard:- Windows</a:t>
            </a:r>
            <a:r>
              <a:rPr lang="en-IN" sz="1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IN" sz="1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compatible</a:t>
            </a:r>
            <a:endParaRPr lang="en-IN"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endParaRPr lang="en-US" altLang="ko-KR" sz="1400" dirty="0">
              <a:solidFill>
                <a:schemeClr val="bg2"/>
              </a:solidFill>
            </a:endParaRPr>
          </a:p>
        </p:txBody>
      </p:sp>
      <p:sp>
        <p:nvSpPr>
          <p:cNvPr id="7" name="TextBox 6">
            <a:extLst>
              <a:ext uri="{FF2B5EF4-FFF2-40B4-BE49-F238E27FC236}">
                <a16:creationId xmlns:a16="http://schemas.microsoft.com/office/drawing/2014/main" id="{EA033B8E-EA64-42BF-A455-8A2C3C133867}"/>
              </a:ext>
            </a:extLst>
          </p:cNvPr>
          <p:cNvSpPr txBox="1"/>
          <p:nvPr/>
        </p:nvSpPr>
        <p:spPr>
          <a:xfrm>
            <a:off x="3243862" y="2013475"/>
            <a:ext cx="2656276" cy="1525418"/>
          </a:xfrm>
          <a:prstGeom prst="rect">
            <a:avLst/>
          </a:prstGeom>
          <a:noFill/>
        </p:spPr>
        <p:txBody>
          <a:bodyPr wrap="square">
            <a:spAutoFit/>
          </a:bodyPr>
          <a:lstStyle/>
          <a:p>
            <a:pPr marL="285750" indent="-285750">
              <a:lnSpc>
                <a:spcPct val="150000"/>
              </a:lnSpc>
              <a:buFont typeface="Wingdings" panose="05000000000000000000" pitchFamily="2" charset="2"/>
              <a:buChar char="q"/>
            </a:pPr>
            <a:r>
              <a:rPr lang="en-US" altLang="ko-KR" sz="1600" dirty="0">
                <a:solidFill>
                  <a:schemeClr val="tx1"/>
                </a:solidFill>
                <a:latin typeface="Times New Roman" panose="02020603050405020304" pitchFamily="18" charset="0"/>
                <a:cs typeface="Times New Roman" panose="02020603050405020304" pitchFamily="18" charset="0"/>
              </a:rPr>
              <a:t>Processing 4 software</a:t>
            </a:r>
          </a:p>
          <a:p>
            <a:pPr marL="285750" indent="-285750">
              <a:lnSpc>
                <a:spcPct val="150000"/>
              </a:lnSpc>
              <a:buFont typeface="Wingdings" panose="05000000000000000000" pitchFamily="2" charset="2"/>
              <a:buChar char="q"/>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Operating Environment :-</a:t>
            </a:r>
            <a:endParaRPr lang="en-IN"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Windows XP/Vista/7/8,   </a:t>
            </a:r>
          </a:p>
          <a:p>
            <a:pPr algn="just">
              <a:lnSpc>
                <a:spcPct val="150000"/>
              </a:lnSpc>
            </a:pPr>
            <a:r>
              <a:rPr lang="en-IN"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Mac,  OSX, Linux</a:t>
            </a:r>
            <a:endParaRPr lang="en-I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Google Shape;1706;p58">
            <a:extLst>
              <a:ext uri="{FF2B5EF4-FFF2-40B4-BE49-F238E27FC236}">
                <a16:creationId xmlns:a16="http://schemas.microsoft.com/office/drawing/2014/main" id="{83B3A06A-4751-4589-B97C-9A93CFCA4005}"/>
              </a:ext>
            </a:extLst>
          </p:cNvPr>
          <p:cNvSpPr txBox="1">
            <a:spLocks noGrp="1"/>
          </p:cNvSpPr>
          <p:nvPr>
            <p:ph type="title"/>
          </p:nvPr>
        </p:nvSpPr>
        <p:spPr>
          <a:xfrm>
            <a:off x="400075" y="293697"/>
            <a:ext cx="5374423" cy="9322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chemeClr val="tx1"/>
                </a:solidFill>
                <a:latin typeface="Sitka Text" pitchFamily="2" charset="0"/>
              </a:rPr>
              <a:t>HARDWARE &amp; SOFTWARE REQUIREMENT</a:t>
            </a:r>
            <a:endParaRPr sz="2800" b="1" dirty="0">
              <a:solidFill>
                <a:schemeClr val="tx1"/>
              </a:solidFill>
              <a:latin typeface="Sitka Text" pitchFamily="2" charset="0"/>
            </a:endParaRPr>
          </a:p>
        </p:txBody>
      </p:sp>
      <p:sp>
        <p:nvSpPr>
          <p:cNvPr id="9" name="TextBox 8">
            <a:extLst>
              <a:ext uri="{FF2B5EF4-FFF2-40B4-BE49-F238E27FC236}">
                <a16:creationId xmlns:a16="http://schemas.microsoft.com/office/drawing/2014/main" id="{3B7F4755-170E-42A7-8766-79472095025E}"/>
              </a:ext>
            </a:extLst>
          </p:cNvPr>
          <p:cNvSpPr txBox="1"/>
          <p:nvPr/>
        </p:nvSpPr>
        <p:spPr>
          <a:xfrm>
            <a:off x="399317" y="1334574"/>
            <a:ext cx="2988215" cy="584775"/>
          </a:xfrm>
          <a:prstGeom prst="rect">
            <a:avLst/>
          </a:prstGeom>
          <a:noFill/>
        </p:spPr>
        <p:txBody>
          <a:bodyPr wrap="square">
            <a:spAutoFit/>
          </a:bodyPr>
          <a:lstStyle/>
          <a:p>
            <a:r>
              <a:rPr lang="en-US" sz="1600" dirty="0">
                <a:solidFill>
                  <a:schemeClr val="tx1"/>
                </a:solidFill>
                <a:latin typeface="+mj-lt"/>
              </a:rPr>
              <a:t>HARDWARE REQUIREMENTS</a:t>
            </a:r>
          </a:p>
        </p:txBody>
      </p:sp>
      <p:sp>
        <p:nvSpPr>
          <p:cNvPr id="10" name="TextBox 9">
            <a:extLst>
              <a:ext uri="{FF2B5EF4-FFF2-40B4-BE49-F238E27FC236}">
                <a16:creationId xmlns:a16="http://schemas.microsoft.com/office/drawing/2014/main" id="{AF345FBA-2751-42AE-8A3D-6E47861237D8}"/>
              </a:ext>
            </a:extLst>
          </p:cNvPr>
          <p:cNvSpPr txBox="1"/>
          <p:nvPr/>
        </p:nvSpPr>
        <p:spPr>
          <a:xfrm>
            <a:off x="3563222" y="1391031"/>
            <a:ext cx="2524429" cy="584775"/>
          </a:xfrm>
          <a:prstGeom prst="rect">
            <a:avLst/>
          </a:prstGeom>
          <a:noFill/>
        </p:spPr>
        <p:txBody>
          <a:bodyPr wrap="square">
            <a:spAutoFit/>
          </a:bodyPr>
          <a:lstStyle/>
          <a:p>
            <a:r>
              <a:rPr lang="en" sz="1600" dirty="0">
                <a:solidFill>
                  <a:schemeClr val="tx1"/>
                </a:solidFill>
                <a:latin typeface="+mj-lt"/>
              </a:rPr>
              <a:t>SOFTWARE REQUIRERMENTS </a:t>
            </a:r>
            <a:endParaRPr lang="en-US" sz="1600" dirty="0">
              <a:solidFill>
                <a:schemeClr val="tx1"/>
              </a:solidFill>
              <a:latin typeface="+mj-lt"/>
            </a:endParaRPr>
          </a:p>
        </p:txBody>
      </p:sp>
    </p:spTree>
    <p:extLst>
      <p:ext uri="{BB962C8B-B14F-4D97-AF65-F5344CB8AC3E}">
        <p14:creationId xmlns:p14="http://schemas.microsoft.com/office/powerpoint/2010/main" val="4099202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83" name="Google Shape;383;p28"/>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grpSp>
        <p:nvGrpSpPr>
          <p:cNvPr id="384" name="Google Shape;384;p28"/>
          <p:cNvGrpSpPr/>
          <p:nvPr/>
        </p:nvGrpSpPr>
        <p:grpSpPr>
          <a:xfrm flipH="1">
            <a:off x="125036" y="2932502"/>
            <a:ext cx="2792552" cy="2221397"/>
            <a:chOff x="9925050" y="4203700"/>
            <a:chExt cx="2267050" cy="1803375"/>
          </a:xfrm>
        </p:grpSpPr>
        <p:sp>
          <p:nvSpPr>
            <p:cNvPr id="385" name="Google Shape;385;p28"/>
            <p:cNvSpPr/>
            <p:nvPr/>
          </p:nvSpPr>
          <p:spPr>
            <a:xfrm>
              <a:off x="11336338" y="4922838"/>
              <a:ext cx="139800" cy="119100"/>
            </a:xfrm>
            <a:custGeom>
              <a:avLst/>
              <a:gdLst/>
              <a:ahLst/>
              <a:cxnLst/>
              <a:rect l="l" t="t" r="r" b="b"/>
              <a:pathLst>
                <a:path w="120000" h="120000" extrusionOk="0">
                  <a:moveTo>
                    <a:pt x="110769" y="70909"/>
                  </a:moveTo>
                  <a:cubicBezTo>
                    <a:pt x="18461" y="0"/>
                    <a:pt x="18461" y="0"/>
                    <a:pt x="18461" y="0"/>
                  </a:cubicBezTo>
                  <a:cubicBezTo>
                    <a:pt x="13846" y="0"/>
                    <a:pt x="4615" y="0"/>
                    <a:pt x="4615" y="5454"/>
                  </a:cubicBezTo>
                  <a:cubicBezTo>
                    <a:pt x="0" y="10909"/>
                    <a:pt x="0" y="21818"/>
                    <a:pt x="9230" y="21818"/>
                  </a:cubicBezTo>
                  <a:cubicBezTo>
                    <a:pt x="78461" y="76363"/>
                    <a:pt x="78461" y="76363"/>
                    <a:pt x="78461" y="76363"/>
                  </a:cubicBezTo>
                  <a:cubicBezTo>
                    <a:pt x="9230" y="92727"/>
                    <a:pt x="9230" y="92727"/>
                    <a:pt x="9230" y="92727"/>
                  </a:cubicBezTo>
                  <a:cubicBezTo>
                    <a:pt x="4615" y="98181"/>
                    <a:pt x="0" y="103636"/>
                    <a:pt x="0" y="109090"/>
                  </a:cubicBezTo>
                  <a:cubicBezTo>
                    <a:pt x="4615" y="114545"/>
                    <a:pt x="9230" y="120000"/>
                    <a:pt x="13846" y="120000"/>
                  </a:cubicBezTo>
                  <a:cubicBezTo>
                    <a:pt x="13846" y="120000"/>
                    <a:pt x="13846" y="120000"/>
                    <a:pt x="13846" y="120000"/>
                  </a:cubicBezTo>
                  <a:cubicBezTo>
                    <a:pt x="110769" y="92727"/>
                    <a:pt x="110769" y="92727"/>
                    <a:pt x="110769" y="92727"/>
                  </a:cubicBezTo>
                  <a:cubicBezTo>
                    <a:pt x="115384" y="92727"/>
                    <a:pt x="115384" y="87272"/>
                    <a:pt x="115384" y="81818"/>
                  </a:cubicBezTo>
                  <a:cubicBezTo>
                    <a:pt x="120000" y="76363"/>
                    <a:pt x="115384" y="76363"/>
                    <a:pt x="110769" y="7090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28"/>
            <p:cNvSpPr/>
            <p:nvPr/>
          </p:nvSpPr>
          <p:spPr>
            <a:xfrm>
              <a:off x="11137900" y="4498975"/>
              <a:ext cx="1054200" cy="1508100"/>
            </a:xfrm>
            <a:custGeom>
              <a:avLst/>
              <a:gdLst/>
              <a:ahLst/>
              <a:cxnLst/>
              <a:rect l="l" t="t" r="r" b="b"/>
              <a:pathLst>
                <a:path w="120000" h="120000" extrusionOk="0">
                  <a:moveTo>
                    <a:pt x="15228" y="70889"/>
                  </a:moveTo>
                  <a:cubicBezTo>
                    <a:pt x="14619" y="71316"/>
                    <a:pt x="14619" y="71316"/>
                    <a:pt x="14619" y="71743"/>
                  </a:cubicBezTo>
                  <a:cubicBezTo>
                    <a:pt x="14619" y="72170"/>
                    <a:pt x="15837" y="82846"/>
                    <a:pt x="42030" y="83274"/>
                  </a:cubicBezTo>
                  <a:cubicBezTo>
                    <a:pt x="42030" y="94804"/>
                    <a:pt x="42030" y="94804"/>
                    <a:pt x="42030" y="94804"/>
                  </a:cubicBezTo>
                  <a:cubicBezTo>
                    <a:pt x="20101" y="120000"/>
                    <a:pt x="20101" y="120000"/>
                    <a:pt x="20101" y="120000"/>
                  </a:cubicBezTo>
                  <a:cubicBezTo>
                    <a:pt x="23147" y="120000"/>
                    <a:pt x="23147" y="120000"/>
                    <a:pt x="23147" y="120000"/>
                  </a:cubicBezTo>
                  <a:cubicBezTo>
                    <a:pt x="44467" y="95658"/>
                    <a:pt x="44467" y="95658"/>
                    <a:pt x="44467" y="95658"/>
                  </a:cubicBezTo>
                  <a:cubicBezTo>
                    <a:pt x="44467" y="95231"/>
                    <a:pt x="44467" y="95231"/>
                    <a:pt x="44467" y="94804"/>
                  </a:cubicBezTo>
                  <a:cubicBezTo>
                    <a:pt x="44467" y="82419"/>
                    <a:pt x="44467" y="82419"/>
                    <a:pt x="44467" y="82419"/>
                  </a:cubicBezTo>
                  <a:cubicBezTo>
                    <a:pt x="44467" y="81565"/>
                    <a:pt x="43857" y="81138"/>
                    <a:pt x="43248" y="81138"/>
                  </a:cubicBezTo>
                  <a:cubicBezTo>
                    <a:pt x="21928" y="81138"/>
                    <a:pt x="18274" y="74306"/>
                    <a:pt x="17664" y="72170"/>
                  </a:cubicBezTo>
                  <a:cubicBezTo>
                    <a:pt x="33502" y="64483"/>
                    <a:pt x="33502" y="64483"/>
                    <a:pt x="33502" y="64483"/>
                  </a:cubicBezTo>
                  <a:cubicBezTo>
                    <a:pt x="34111" y="64056"/>
                    <a:pt x="34111" y="63629"/>
                    <a:pt x="34111" y="63202"/>
                  </a:cubicBezTo>
                  <a:cubicBezTo>
                    <a:pt x="34111" y="63202"/>
                    <a:pt x="33502" y="62775"/>
                    <a:pt x="33502" y="62775"/>
                  </a:cubicBezTo>
                  <a:cubicBezTo>
                    <a:pt x="10964" y="57651"/>
                    <a:pt x="10964" y="57651"/>
                    <a:pt x="10964" y="57651"/>
                  </a:cubicBezTo>
                  <a:cubicBezTo>
                    <a:pt x="13401" y="52526"/>
                    <a:pt x="13401" y="52526"/>
                    <a:pt x="13401" y="52526"/>
                  </a:cubicBezTo>
                  <a:cubicBezTo>
                    <a:pt x="13401" y="52099"/>
                    <a:pt x="13401" y="51672"/>
                    <a:pt x="12791" y="51245"/>
                  </a:cubicBezTo>
                  <a:cubicBezTo>
                    <a:pt x="3654" y="47829"/>
                    <a:pt x="3654" y="47829"/>
                    <a:pt x="3654" y="47829"/>
                  </a:cubicBezTo>
                  <a:cubicBezTo>
                    <a:pt x="14619" y="36725"/>
                    <a:pt x="14619" y="36725"/>
                    <a:pt x="14619" y="36725"/>
                  </a:cubicBezTo>
                  <a:cubicBezTo>
                    <a:pt x="15228" y="36725"/>
                    <a:pt x="15228" y="36298"/>
                    <a:pt x="15228" y="36298"/>
                  </a:cubicBezTo>
                  <a:cubicBezTo>
                    <a:pt x="15228" y="21352"/>
                    <a:pt x="19492" y="17081"/>
                    <a:pt x="19492" y="17081"/>
                  </a:cubicBezTo>
                  <a:cubicBezTo>
                    <a:pt x="20101" y="17081"/>
                    <a:pt x="20101" y="16654"/>
                    <a:pt x="19492" y="16227"/>
                  </a:cubicBezTo>
                  <a:cubicBezTo>
                    <a:pt x="19492" y="15800"/>
                    <a:pt x="18883" y="15800"/>
                    <a:pt x="18274" y="15800"/>
                  </a:cubicBezTo>
                  <a:cubicBezTo>
                    <a:pt x="18274" y="15800"/>
                    <a:pt x="18274" y="15800"/>
                    <a:pt x="18274" y="15800"/>
                  </a:cubicBezTo>
                  <a:cubicBezTo>
                    <a:pt x="14619" y="15800"/>
                    <a:pt x="12182" y="16654"/>
                    <a:pt x="10355" y="17508"/>
                  </a:cubicBezTo>
                  <a:cubicBezTo>
                    <a:pt x="12182" y="14092"/>
                    <a:pt x="15228" y="11103"/>
                    <a:pt x="19492" y="8540"/>
                  </a:cubicBezTo>
                  <a:cubicBezTo>
                    <a:pt x="24974" y="5551"/>
                    <a:pt x="35939" y="2135"/>
                    <a:pt x="55431" y="4270"/>
                  </a:cubicBezTo>
                  <a:cubicBezTo>
                    <a:pt x="101116" y="9822"/>
                    <a:pt x="103553" y="35871"/>
                    <a:pt x="103553" y="36298"/>
                  </a:cubicBezTo>
                  <a:cubicBezTo>
                    <a:pt x="103553" y="36298"/>
                    <a:pt x="103553" y="36298"/>
                    <a:pt x="103553" y="36725"/>
                  </a:cubicBezTo>
                  <a:cubicBezTo>
                    <a:pt x="103553" y="38007"/>
                    <a:pt x="104162" y="52526"/>
                    <a:pt x="104162" y="62348"/>
                  </a:cubicBezTo>
                  <a:cubicBezTo>
                    <a:pt x="103553" y="62775"/>
                    <a:pt x="102944" y="71316"/>
                    <a:pt x="109035" y="75587"/>
                  </a:cubicBezTo>
                  <a:cubicBezTo>
                    <a:pt x="109644" y="76441"/>
                    <a:pt x="110862" y="76868"/>
                    <a:pt x="112081" y="77295"/>
                  </a:cubicBezTo>
                  <a:cubicBezTo>
                    <a:pt x="105380" y="78149"/>
                    <a:pt x="94416" y="79003"/>
                    <a:pt x="87106" y="77722"/>
                  </a:cubicBezTo>
                  <a:cubicBezTo>
                    <a:pt x="86497" y="77722"/>
                    <a:pt x="85888" y="77722"/>
                    <a:pt x="85888" y="78149"/>
                  </a:cubicBezTo>
                  <a:cubicBezTo>
                    <a:pt x="85279" y="78149"/>
                    <a:pt x="85279" y="78576"/>
                    <a:pt x="85279" y="78576"/>
                  </a:cubicBezTo>
                  <a:cubicBezTo>
                    <a:pt x="85279" y="87117"/>
                    <a:pt x="85279" y="87117"/>
                    <a:pt x="85279" y="87117"/>
                  </a:cubicBezTo>
                  <a:cubicBezTo>
                    <a:pt x="85279" y="87544"/>
                    <a:pt x="85279" y="87971"/>
                    <a:pt x="85888" y="87971"/>
                  </a:cubicBezTo>
                  <a:cubicBezTo>
                    <a:pt x="90761" y="91387"/>
                    <a:pt x="90761" y="91387"/>
                    <a:pt x="90761" y="91387"/>
                  </a:cubicBezTo>
                  <a:cubicBezTo>
                    <a:pt x="101725" y="99074"/>
                    <a:pt x="107817" y="109323"/>
                    <a:pt x="108426" y="120000"/>
                  </a:cubicBezTo>
                  <a:cubicBezTo>
                    <a:pt x="111472" y="120000"/>
                    <a:pt x="111472" y="120000"/>
                    <a:pt x="111472" y="120000"/>
                  </a:cubicBezTo>
                  <a:cubicBezTo>
                    <a:pt x="110862" y="108896"/>
                    <a:pt x="104162" y="98220"/>
                    <a:pt x="92588" y="90106"/>
                  </a:cubicBezTo>
                  <a:cubicBezTo>
                    <a:pt x="88324" y="86690"/>
                    <a:pt x="88324" y="86690"/>
                    <a:pt x="88324" y="86690"/>
                  </a:cubicBezTo>
                  <a:cubicBezTo>
                    <a:pt x="88324" y="79857"/>
                    <a:pt x="88324" y="79857"/>
                    <a:pt x="88324" y="79857"/>
                  </a:cubicBezTo>
                  <a:cubicBezTo>
                    <a:pt x="100507" y="81565"/>
                    <a:pt x="118172" y="78576"/>
                    <a:pt x="118781" y="78576"/>
                  </a:cubicBezTo>
                  <a:cubicBezTo>
                    <a:pt x="120000" y="78576"/>
                    <a:pt x="120000" y="78149"/>
                    <a:pt x="120000" y="77295"/>
                  </a:cubicBezTo>
                  <a:cubicBezTo>
                    <a:pt x="120000" y="76868"/>
                    <a:pt x="119390" y="76441"/>
                    <a:pt x="118781" y="76441"/>
                  </a:cubicBezTo>
                  <a:cubicBezTo>
                    <a:pt x="115736" y="76441"/>
                    <a:pt x="113299" y="76014"/>
                    <a:pt x="110862" y="74306"/>
                  </a:cubicBezTo>
                  <a:cubicBezTo>
                    <a:pt x="105989" y="70462"/>
                    <a:pt x="106598" y="62348"/>
                    <a:pt x="106598" y="62348"/>
                  </a:cubicBezTo>
                  <a:cubicBezTo>
                    <a:pt x="106598" y="62348"/>
                    <a:pt x="106598" y="62348"/>
                    <a:pt x="106598" y="62348"/>
                  </a:cubicBezTo>
                  <a:cubicBezTo>
                    <a:pt x="106598" y="62348"/>
                    <a:pt x="106598" y="55943"/>
                    <a:pt x="106598" y="49110"/>
                  </a:cubicBezTo>
                  <a:cubicBezTo>
                    <a:pt x="106598" y="46120"/>
                    <a:pt x="106598" y="42704"/>
                    <a:pt x="106598" y="40569"/>
                  </a:cubicBezTo>
                  <a:cubicBezTo>
                    <a:pt x="106598" y="38434"/>
                    <a:pt x="106598" y="37153"/>
                    <a:pt x="106598" y="36298"/>
                  </a:cubicBezTo>
                  <a:cubicBezTo>
                    <a:pt x="106598" y="36298"/>
                    <a:pt x="106598" y="36298"/>
                    <a:pt x="106598" y="36298"/>
                  </a:cubicBezTo>
                  <a:cubicBezTo>
                    <a:pt x="106598" y="35444"/>
                    <a:pt x="105380" y="28185"/>
                    <a:pt x="98680" y="20925"/>
                  </a:cubicBezTo>
                  <a:cubicBezTo>
                    <a:pt x="92588" y="14092"/>
                    <a:pt x="80406" y="5124"/>
                    <a:pt x="56040" y="2562"/>
                  </a:cubicBezTo>
                  <a:cubicBezTo>
                    <a:pt x="35329" y="0"/>
                    <a:pt x="23756" y="3416"/>
                    <a:pt x="17664" y="7259"/>
                  </a:cubicBezTo>
                  <a:cubicBezTo>
                    <a:pt x="10964" y="10676"/>
                    <a:pt x="7309" y="15373"/>
                    <a:pt x="6700" y="20498"/>
                  </a:cubicBezTo>
                  <a:cubicBezTo>
                    <a:pt x="6700" y="21352"/>
                    <a:pt x="7309" y="21779"/>
                    <a:pt x="7918" y="21779"/>
                  </a:cubicBezTo>
                  <a:cubicBezTo>
                    <a:pt x="8527" y="21779"/>
                    <a:pt x="9137" y="21779"/>
                    <a:pt x="9137" y="21352"/>
                  </a:cubicBezTo>
                  <a:cubicBezTo>
                    <a:pt x="9137" y="21352"/>
                    <a:pt x="11573" y="18790"/>
                    <a:pt x="15837" y="17935"/>
                  </a:cubicBezTo>
                  <a:cubicBezTo>
                    <a:pt x="14619" y="20498"/>
                    <a:pt x="12182" y="25622"/>
                    <a:pt x="12182" y="35871"/>
                  </a:cubicBezTo>
                  <a:cubicBezTo>
                    <a:pt x="609" y="47402"/>
                    <a:pt x="609" y="47402"/>
                    <a:pt x="609" y="47402"/>
                  </a:cubicBezTo>
                  <a:cubicBezTo>
                    <a:pt x="0" y="47829"/>
                    <a:pt x="0" y="47829"/>
                    <a:pt x="0" y="48256"/>
                  </a:cubicBezTo>
                  <a:cubicBezTo>
                    <a:pt x="609" y="48683"/>
                    <a:pt x="609" y="48683"/>
                    <a:pt x="1218" y="49110"/>
                  </a:cubicBezTo>
                  <a:cubicBezTo>
                    <a:pt x="10355" y="52526"/>
                    <a:pt x="10355" y="52526"/>
                    <a:pt x="10355" y="52526"/>
                  </a:cubicBezTo>
                  <a:cubicBezTo>
                    <a:pt x="7309" y="58078"/>
                    <a:pt x="7309" y="58078"/>
                    <a:pt x="7309" y="58078"/>
                  </a:cubicBezTo>
                  <a:cubicBezTo>
                    <a:pt x="7309" y="58078"/>
                    <a:pt x="7309" y="58505"/>
                    <a:pt x="7918" y="58932"/>
                  </a:cubicBezTo>
                  <a:cubicBezTo>
                    <a:pt x="7918" y="58932"/>
                    <a:pt x="7918" y="59359"/>
                    <a:pt x="8527" y="59359"/>
                  </a:cubicBezTo>
                  <a:cubicBezTo>
                    <a:pt x="29847" y="64056"/>
                    <a:pt x="29847" y="64056"/>
                    <a:pt x="29847" y="64056"/>
                  </a:cubicBezTo>
                  <a:lnTo>
                    <a:pt x="15228" y="70889"/>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28"/>
            <p:cNvSpPr/>
            <p:nvPr/>
          </p:nvSpPr>
          <p:spPr>
            <a:xfrm>
              <a:off x="9925050" y="4203700"/>
              <a:ext cx="1133400" cy="1073100"/>
            </a:xfrm>
            <a:custGeom>
              <a:avLst/>
              <a:gdLst/>
              <a:ahLst/>
              <a:cxnLst/>
              <a:rect l="l" t="t" r="r" b="b"/>
              <a:pathLst>
                <a:path w="120000" h="120000" extrusionOk="0">
                  <a:moveTo>
                    <a:pt x="118301" y="0"/>
                  </a:moveTo>
                  <a:cubicBezTo>
                    <a:pt x="1698" y="0"/>
                    <a:pt x="1698" y="0"/>
                    <a:pt x="1698" y="0"/>
                  </a:cubicBezTo>
                  <a:cubicBezTo>
                    <a:pt x="566" y="0"/>
                    <a:pt x="0" y="600"/>
                    <a:pt x="0" y="1800"/>
                  </a:cubicBezTo>
                  <a:cubicBezTo>
                    <a:pt x="0" y="97200"/>
                    <a:pt x="0" y="97200"/>
                    <a:pt x="0" y="97200"/>
                  </a:cubicBezTo>
                  <a:cubicBezTo>
                    <a:pt x="0" y="97800"/>
                    <a:pt x="566" y="98400"/>
                    <a:pt x="1698" y="98400"/>
                  </a:cubicBezTo>
                  <a:cubicBezTo>
                    <a:pt x="78113" y="98400"/>
                    <a:pt x="78113" y="98400"/>
                    <a:pt x="78113" y="98400"/>
                  </a:cubicBezTo>
                  <a:cubicBezTo>
                    <a:pt x="107547" y="120000"/>
                    <a:pt x="107547" y="120000"/>
                    <a:pt x="107547" y="120000"/>
                  </a:cubicBezTo>
                  <a:cubicBezTo>
                    <a:pt x="108113" y="120000"/>
                    <a:pt x="108113" y="120000"/>
                    <a:pt x="108679" y="120000"/>
                  </a:cubicBezTo>
                  <a:cubicBezTo>
                    <a:pt x="108679" y="120000"/>
                    <a:pt x="109245" y="120000"/>
                    <a:pt x="109245" y="120000"/>
                  </a:cubicBezTo>
                  <a:cubicBezTo>
                    <a:pt x="109811" y="119400"/>
                    <a:pt x="109811" y="118800"/>
                    <a:pt x="109811" y="118200"/>
                  </a:cubicBezTo>
                  <a:cubicBezTo>
                    <a:pt x="100754" y="98400"/>
                    <a:pt x="100754" y="98400"/>
                    <a:pt x="100754" y="98400"/>
                  </a:cubicBezTo>
                  <a:cubicBezTo>
                    <a:pt x="118301" y="98400"/>
                    <a:pt x="118301" y="98400"/>
                    <a:pt x="118301" y="98400"/>
                  </a:cubicBezTo>
                  <a:cubicBezTo>
                    <a:pt x="119433" y="98400"/>
                    <a:pt x="120000" y="97800"/>
                    <a:pt x="120000" y="97200"/>
                  </a:cubicBezTo>
                  <a:cubicBezTo>
                    <a:pt x="120000" y="1800"/>
                    <a:pt x="120000" y="1800"/>
                    <a:pt x="120000" y="1800"/>
                  </a:cubicBezTo>
                  <a:cubicBezTo>
                    <a:pt x="120000" y="600"/>
                    <a:pt x="119433" y="0"/>
                    <a:pt x="118301" y="0"/>
                  </a:cubicBezTo>
                  <a:close/>
                  <a:moveTo>
                    <a:pt x="117169" y="96000"/>
                  </a:moveTo>
                  <a:cubicBezTo>
                    <a:pt x="99056" y="96000"/>
                    <a:pt x="99056" y="96000"/>
                    <a:pt x="99056" y="96000"/>
                  </a:cubicBezTo>
                  <a:cubicBezTo>
                    <a:pt x="98490" y="96000"/>
                    <a:pt x="97924" y="96000"/>
                    <a:pt x="97924" y="96600"/>
                  </a:cubicBezTo>
                  <a:cubicBezTo>
                    <a:pt x="97358" y="96600"/>
                    <a:pt x="97358" y="97200"/>
                    <a:pt x="97358" y="97800"/>
                  </a:cubicBezTo>
                  <a:cubicBezTo>
                    <a:pt x="105283" y="114600"/>
                    <a:pt x="105283" y="114600"/>
                    <a:pt x="105283" y="114600"/>
                  </a:cubicBezTo>
                  <a:cubicBezTo>
                    <a:pt x="79245" y="96000"/>
                    <a:pt x="79245" y="96000"/>
                    <a:pt x="79245" y="96000"/>
                  </a:cubicBezTo>
                  <a:cubicBezTo>
                    <a:pt x="79245" y="96000"/>
                    <a:pt x="78679" y="96000"/>
                    <a:pt x="78679" y="96000"/>
                  </a:cubicBezTo>
                  <a:cubicBezTo>
                    <a:pt x="2830" y="96000"/>
                    <a:pt x="2830" y="96000"/>
                    <a:pt x="2830" y="96000"/>
                  </a:cubicBezTo>
                  <a:cubicBezTo>
                    <a:pt x="2830" y="3000"/>
                    <a:pt x="2830" y="3000"/>
                    <a:pt x="2830" y="3000"/>
                  </a:cubicBezTo>
                  <a:cubicBezTo>
                    <a:pt x="117169" y="3000"/>
                    <a:pt x="117169" y="3000"/>
                    <a:pt x="117169" y="3000"/>
                  </a:cubicBezTo>
                  <a:lnTo>
                    <a:pt x="117169" y="96000"/>
                  </a:ln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28"/>
            <p:cNvSpPr/>
            <p:nvPr/>
          </p:nvSpPr>
          <p:spPr>
            <a:xfrm>
              <a:off x="10421938" y="4832350"/>
              <a:ext cx="139800" cy="27000"/>
            </a:xfrm>
            <a:custGeom>
              <a:avLst/>
              <a:gdLst/>
              <a:ahLst/>
              <a:cxnLst/>
              <a:rect l="l" t="t" r="r" b="b"/>
              <a:pathLst>
                <a:path w="120000" h="120000" extrusionOk="0">
                  <a:moveTo>
                    <a:pt x="110769" y="0"/>
                  </a:moveTo>
                  <a:cubicBezTo>
                    <a:pt x="9230" y="0"/>
                    <a:pt x="9230" y="0"/>
                    <a:pt x="9230" y="0"/>
                  </a:cubicBezTo>
                  <a:cubicBezTo>
                    <a:pt x="4615" y="0"/>
                    <a:pt x="0" y="24000"/>
                    <a:pt x="0" y="48000"/>
                  </a:cubicBezTo>
                  <a:cubicBezTo>
                    <a:pt x="0" y="96000"/>
                    <a:pt x="4615" y="120000"/>
                    <a:pt x="9230" y="120000"/>
                  </a:cubicBezTo>
                  <a:cubicBezTo>
                    <a:pt x="110769" y="120000"/>
                    <a:pt x="110769" y="120000"/>
                    <a:pt x="110769" y="120000"/>
                  </a:cubicBezTo>
                  <a:cubicBezTo>
                    <a:pt x="115384" y="120000"/>
                    <a:pt x="120000" y="96000"/>
                    <a:pt x="120000" y="48000"/>
                  </a:cubicBezTo>
                  <a:cubicBezTo>
                    <a:pt x="120000" y="24000"/>
                    <a:pt x="115384" y="0"/>
                    <a:pt x="110769" y="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28"/>
            <p:cNvSpPr/>
            <p:nvPr/>
          </p:nvSpPr>
          <p:spPr>
            <a:xfrm>
              <a:off x="10421938" y="4875213"/>
              <a:ext cx="139800" cy="20700"/>
            </a:xfrm>
            <a:custGeom>
              <a:avLst/>
              <a:gdLst/>
              <a:ahLst/>
              <a:cxnLst/>
              <a:rect l="l" t="t" r="r" b="b"/>
              <a:pathLst>
                <a:path w="120000" h="120000" extrusionOk="0">
                  <a:moveTo>
                    <a:pt x="110769" y="0"/>
                  </a:moveTo>
                  <a:cubicBezTo>
                    <a:pt x="9230" y="0"/>
                    <a:pt x="9230" y="0"/>
                    <a:pt x="9230" y="0"/>
                  </a:cubicBezTo>
                  <a:cubicBezTo>
                    <a:pt x="4615" y="0"/>
                    <a:pt x="0" y="30000"/>
                    <a:pt x="0" y="60000"/>
                  </a:cubicBezTo>
                  <a:cubicBezTo>
                    <a:pt x="0" y="90000"/>
                    <a:pt x="4615" y="120000"/>
                    <a:pt x="9230" y="120000"/>
                  </a:cubicBezTo>
                  <a:cubicBezTo>
                    <a:pt x="110769" y="120000"/>
                    <a:pt x="110769" y="120000"/>
                    <a:pt x="110769" y="120000"/>
                  </a:cubicBezTo>
                  <a:cubicBezTo>
                    <a:pt x="115384" y="120000"/>
                    <a:pt x="120000" y="90000"/>
                    <a:pt x="120000" y="60000"/>
                  </a:cubicBezTo>
                  <a:cubicBezTo>
                    <a:pt x="120000" y="30000"/>
                    <a:pt x="115384" y="0"/>
                    <a:pt x="110769" y="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28"/>
            <p:cNvSpPr/>
            <p:nvPr/>
          </p:nvSpPr>
          <p:spPr>
            <a:xfrm>
              <a:off x="10442575" y="4913313"/>
              <a:ext cx="96900" cy="25500"/>
            </a:xfrm>
            <a:custGeom>
              <a:avLst/>
              <a:gdLst/>
              <a:ahLst/>
              <a:cxnLst/>
              <a:rect l="l" t="t" r="r" b="b"/>
              <a:pathLst>
                <a:path w="120000" h="120000" extrusionOk="0">
                  <a:moveTo>
                    <a:pt x="100000" y="0"/>
                  </a:moveTo>
                  <a:cubicBezTo>
                    <a:pt x="20000" y="0"/>
                    <a:pt x="20000" y="0"/>
                    <a:pt x="20000" y="0"/>
                  </a:cubicBezTo>
                  <a:cubicBezTo>
                    <a:pt x="6666" y="0"/>
                    <a:pt x="0" y="24000"/>
                    <a:pt x="0" y="48000"/>
                  </a:cubicBezTo>
                  <a:cubicBezTo>
                    <a:pt x="0" y="96000"/>
                    <a:pt x="6666" y="120000"/>
                    <a:pt x="20000" y="120000"/>
                  </a:cubicBezTo>
                  <a:cubicBezTo>
                    <a:pt x="100000" y="120000"/>
                    <a:pt x="100000" y="120000"/>
                    <a:pt x="100000" y="120000"/>
                  </a:cubicBezTo>
                  <a:cubicBezTo>
                    <a:pt x="113333" y="120000"/>
                    <a:pt x="120000" y="96000"/>
                    <a:pt x="120000" y="48000"/>
                  </a:cubicBezTo>
                  <a:cubicBezTo>
                    <a:pt x="120000" y="24000"/>
                    <a:pt x="113333" y="0"/>
                    <a:pt x="100000" y="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28"/>
            <p:cNvSpPr/>
            <p:nvPr/>
          </p:nvSpPr>
          <p:spPr>
            <a:xfrm>
              <a:off x="10480675" y="4333875"/>
              <a:ext cx="22200" cy="90600"/>
            </a:xfrm>
            <a:custGeom>
              <a:avLst/>
              <a:gdLst/>
              <a:ahLst/>
              <a:cxnLst/>
              <a:rect l="l" t="t" r="r" b="b"/>
              <a:pathLst>
                <a:path w="120000" h="120000" extrusionOk="0">
                  <a:moveTo>
                    <a:pt x="60000" y="120000"/>
                  </a:moveTo>
                  <a:cubicBezTo>
                    <a:pt x="90000" y="120000"/>
                    <a:pt x="120000" y="112941"/>
                    <a:pt x="120000" y="105882"/>
                  </a:cubicBezTo>
                  <a:cubicBezTo>
                    <a:pt x="120000" y="14117"/>
                    <a:pt x="120000" y="14117"/>
                    <a:pt x="120000" y="14117"/>
                  </a:cubicBezTo>
                  <a:cubicBezTo>
                    <a:pt x="120000" y="7058"/>
                    <a:pt x="90000" y="0"/>
                    <a:pt x="60000" y="0"/>
                  </a:cubicBezTo>
                  <a:cubicBezTo>
                    <a:pt x="30000" y="0"/>
                    <a:pt x="0" y="7058"/>
                    <a:pt x="0" y="14117"/>
                  </a:cubicBezTo>
                  <a:cubicBezTo>
                    <a:pt x="0" y="105882"/>
                    <a:pt x="0" y="105882"/>
                    <a:pt x="0" y="105882"/>
                  </a:cubicBezTo>
                  <a:cubicBezTo>
                    <a:pt x="0" y="112941"/>
                    <a:pt x="30000" y="120000"/>
                    <a:pt x="60000" y="12000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28"/>
            <p:cNvSpPr/>
            <p:nvPr/>
          </p:nvSpPr>
          <p:spPr>
            <a:xfrm>
              <a:off x="10679113" y="4602163"/>
              <a:ext cx="74700" cy="20700"/>
            </a:xfrm>
            <a:custGeom>
              <a:avLst/>
              <a:gdLst/>
              <a:ahLst/>
              <a:cxnLst/>
              <a:rect l="l" t="t" r="r" b="b"/>
              <a:pathLst>
                <a:path w="120000" h="120000" extrusionOk="0">
                  <a:moveTo>
                    <a:pt x="0" y="60000"/>
                  </a:moveTo>
                  <a:cubicBezTo>
                    <a:pt x="0" y="90000"/>
                    <a:pt x="8571" y="120000"/>
                    <a:pt x="17142" y="120000"/>
                  </a:cubicBez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28"/>
            <p:cNvSpPr/>
            <p:nvPr/>
          </p:nvSpPr>
          <p:spPr>
            <a:xfrm>
              <a:off x="10229850" y="4602163"/>
              <a:ext cx="74700" cy="20700"/>
            </a:xfrm>
            <a:custGeom>
              <a:avLst/>
              <a:gdLst/>
              <a:ahLst/>
              <a:cxnLst/>
              <a:rect l="l" t="t" r="r" b="b"/>
              <a:pathLst>
                <a:path w="120000" h="120000" extrusionOk="0">
                  <a:moveTo>
                    <a:pt x="17142" y="120000"/>
                  </a:move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ubicBezTo>
                    <a:pt x="0" y="90000"/>
                    <a:pt x="8571" y="120000"/>
                    <a:pt x="17142" y="12000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28"/>
            <p:cNvSpPr/>
            <p:nvPr/>
          </p:nvSpPr>
          <p:spPr>
            <a:xfrm>
              <a:off x="10282238" y="4402138"/>
              <a:ext cx="81000" cy="81000"/>
            </a:xfrm>
            <a:custGeom>
              <a:avLst/>
              <a:gdLst/>
              <a:ahLst/>
              <a:cxnLst/>
              <a:rect l="l" t="t" r="r" b="b"/>
              <a:pathLst>
                <a:path w="120000" h="120000" extrusionOk="0">
                  <a:moveTo>
                    <a:pt x="88000" y="112000"/>
                  </a:moveTo>
                  <a:cubicBezTo>
                    <a:pt x="88000" y="120000"/>
                    <a:pt x="96000" y="120000"/>
                    <a:pt x="104000" y="120000"/>
                  </a:cubicBezTo>
                  <a:cubicBezTo>
                    <a:pt x="104000" y="120000"/>
                    <a:pt x="112000" y="120000"/>
                    <a:pt x="112000" y="112000"/>
                  </a:cubicBezTo>
                  <a:cubicBezTo>
                    <a:pt x="120000" y="112000"/>
                    <a:pt x="120000" y="96000"/>
                    <a:pt x="112000" y="88000"/>
                  </a:cubicBezTo>
                  <a:cubicBezTo>
                    <a:pt x="32000" y="8000"/>
                    <a:pt x="32000" y="8000"/>
                    <a:pt x="32000" y="8000"/>
                  </a:cubicBezTo>
                  <a:cubicBezTo>
                    <a:pt x="32000" y="0"/>
                    <a:pt x="16000" y="0"/>
                    <a:pt x="8000" y="8000"/>
                  </a:cubicBezTo>
                  <a:cubicBezTo>
                    <a:pt x="0" y="16000"/>
                    <a:pt x="0" y="32000"/>
                    <a:pt x="8000" y="40000"/>
                  </a:cubicBezTo>
                  <a:lnTo>
                    <a:pt x="88000" y="112000"/>
                  </a:ln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28"/>
            <p:cNvSpPr/>
            <p:nvPr/>
          </p:nvSpPr>
          <p:spPr>
            <a:xfrm>
              <a:off x="10620375" y="4402138"/>
              <a:ext cx="79500" cy="81000"/>
            </a:xfrm>
            <a:custGeom>
              <a:avLst/>
              <a:gdLst/>
              <a:ahLst/>
              <a:cxnLst/>
              <a:rect l="l" t="t" r="r" b="b"/>
              <a:pathLst>
                <a:path w="120000" h="120000" extrusionOk="0">
                  <a:moveTo>
                    <a:pt x="16000" y="120000"/>
                  </a:moveTo>
                  <a:cubicBezTo>
                    <a:pt x="24000" y="120000"/>
                    <a:pt x="32000" y="120000"/>
                    <a:pt x="32000" y="112000"/>
                  </a:cubicBezTo>
                  <a:cubicBezTo>
                    <a:pt x="112000" y="40000"/>
                    <a:pt x="112000" y="40000"/>
                    <a:pt x="112000" y="40000"/>
                  </a:cubicBezTo>
                  <a:cubicBezTo>
                    <a:pt x="120000" y="32000"/>
                    <a:pt x="120000" y="16000"/>
                    <a:pt x="112000" y="8000"/>
                  </a:cubicBezTo>
                  <a:cubicBezTo>
                    <a:pt x="104000" y="0"/>
                    <a:pt x="88000" y="0"/>
                    <a:pt x="88000" y="8000"/>
                  </a:cubicBezTo>
                  <a:cubicBezTo>
                    <a:pt x="8000" y="88000"/>
                    <a:pt x="8000" y="88000"/>
                    <a:pt x="8000" y="88000"/>
                  </a:cubicBezTo>
                  <a:cubicBezTo>
                    <a:pt x="0" y="96000"/>
                    <a:pt x="0" y="112000"/>
                    <a:pt x="8000" y="112000"/>
                  </a:cubicBezTo>
                  <a:cubicBezTo>
                    <a:pt x="8000" y="120000"/>
                    <a:pt x="16000" y="120000"/>
                    <a:pt x="16000" y="120000"/>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28"/>
            <p:cNvSpPr/>
            <p:nvPr/>
          </p:nvSpPr>
          <p:spPr>
            <a:xfrm>
              <a:off x="10347325" y="4478338"/>
              <a:ext cx="288900" cy="331800"/>
            </a:xfrm>
            <a:custGeom>
              <a:avLst/>
              <a:gdLst/>
              <a:ahLst/>
              <a:cxnLst/>
              <a:rect l="l" t="t" r="r" b="b"/>
              <a:pathLst>
                <a:path w="120000" h="120000" extrusionOk="0">
                  <a:moveTo>
                    <a:pt x="17777" y="89032"/>
                  </a:moveTo>
                  <a:cubicBezTo>
                    <a:pt x="26666" y="96774"/>
                    <a:pt x="31111" y="106451"/>
                    <a:pt x="31111" y="116129"/>
                  </a:cubicBezTo>
                  <a:cubicBezTo>
                    <a:pt x="31111" y="118064"/>
                    <a:pt x="33333" y="120000"/>
                    <a:pt x="35555" y="120000"/>
                  </a:cubicBezTo>
                  <a:cubicBezTo>
                    <a:pt x="82222" y="120000"/>
                    <a:pt x="82222" y="120000"/>
                    <a:pt x="82222" y="120000"/>
                  </a:cubicBezTo>
                  <a:cubicBezTo>
                    <a:pt x="84444" y="120000"/>
                    <a:pt x="86666" y="118064"/>
                    <a:pt x="86666" y="116129"/>
                  </a:cubicBezTo>
                  <a:cubicBezTo>
                    <a:pt x="86666" y="114193"/>
                    <a:pt x="86666" y="114193"/>
                    <a:pt x="86666" y="114193"/>
                  </a:cubicBezTo>
                  <a:cubicBezTo>
                    <a:pt x="86666" y="106451"/>
                    <a:pt x="91111" y="96774"/>
                    <a:pt x="100000" y="90967"/>
                  </a:cubicBezTo>
                  <a:cubicBezTo>
                    <a:pt x="113333" y="81290"/>
                    <a:pt x="120000" y="67741"/>
                    <a:pt x="120000" y="52258"/>
                  </a:cubicBezTo>
                  <a:cubicBezTo>
                    <a:pt x="120000" y="38709"/>
                    <a:pt x="111111" y="25161"/>
                    <a:pt x="100000" y="15483"/>
                  </a:cubicBezTo>
                  <a:cubicBezTo>
                    <a:pt x="86666" y="3870"/>
                    <a:pt x="68888" y="0"/>
                    <a:pt x="53333" y="1935"/>
                  </a:cubicBezTo>
                  <a:cubicBezTo>
                    <a:pt x="26666" y="3870"/>
                    <a:pt x="4444" y="23225"/>
                    <a:pt x="0" y="46451"/>
                  </a:cubicBezTo>
                  <a:cubicBezTo>
                    <a:pt x="0" y="63870"/>
                    <a:pt x="4444" y="79354"/>
                    <a:pt x="17777" y="89032"/>
                  </a:cubicBezTo>
                  <a:close/>
                  <a:moveTo>
                    <a:pt x="11111" y="48387"/>
                  </a:moveTo>
                  <a:cubicBezTo>
                    <a:pt x="13333" y="29032"/>
                    <a:pt x="31111" y="13548"/>
                    <a:pt x="53333" y="11612"/>
                  </a:cubicBezTo>
                  <a:cubicBezTo>
                    <a:pt x="68888" y="9677"/>
                    <a:pt x="82222" y="13548"/>
                    <a:pt x="93333" y="21290"/>
                  </a:cubicBezTo>
                  <a:cubicBezTo>
                    <a:pt x="102222" y="29032"/>
                    <a:pt x="108888" y="40645"/>
                    <a:pt x="108888" y="52258"/>
                  </a:cubicBezTo>
                  <a:cubicBezTo>
                    <a:pt x="108888" y="65806"/>
                    <a:pt x="102222" y="75483"/>
                    <a:pt x="93333" y="85161"/>
                  </a:cubicBezTo>
                  <a:cubicBezTo>
                    <a:pt x="84444" y="90967"/>
                    <a:pt x="77777" y="102580"/>
                    <a:pt x="77777" y="112258"/>
                  </a:cubicBezTo>
                  <a:cubicBezTo>
                    <a:pt x="40000" y="112258"/>
                    <a:pt x="40000" y="112258"/>
                    <a:pt x="40000" y="112258"/>
                  </a:cubicBezTo>
                  <a:cubicBezTo>
                    <a:pt x="40000" y="100645"/>
                    <a:pt x="33333" y="90967"/>
                    <a:pt x="26666" y="83225"/>
                  </a:cubicBezTo>
                  <a:cubicBezTo>
                    <a:pt x="15555" y="73548"/>
                    <a:pt x="8888" y="61935"/>
                    <a:pt x="11111" y="48387"/>
                  </a:cubicBezTo>
                  <a:close/>
                </a:path>
              </a:pathLst>
            </a:custGeom>
            <a:solidFill>
              <a:srgbClr val="A5B0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 name="TextBox 22">
            <a:extLst>
              <a:ext uri="{FF2B5EF4-FFF2-40B4-BE49-F238E27FC236}">
                <a16:creationId xmlns:a16="http://schemas.microsoft.com/office/drawing/2014/main" id="{FB1CC706-5077-41BA-AB5E-49190A4B86E3}"/>
              </a:ext>
            </a:extLst>
          </p:cNvPr>
          <p:cNvSpPr txBox="1"/>
          <p:nvPr/>
        </p:nvSpPr>
        <p:spPr>
          <a:xfrm>
            <a:off x="3601945" y="1270508"/>
            <a:ext cx="4593989" cy="3323987"/>
          </a:xfrm>
          <a:prstGeom prst="rect">
            <a:avLst/>
          </a:prstGeom>
          <a:noFill/>
        </p:spPr>
        <p:txBody>
          <a:bodyPr wrap="square">
            <a:spAutoFit/>
          </a:bodyPr>
          <a:lstStyle/>
          <a:p>
            <a:pPr marL="0" indent="0" algn="just"/>
            <a:endParaRPr lang="en-US" dirty="0">
              <a:latin typeface="Times New Roman" panose="02020603050405020304" pitchFamily="18" charset="0"/>
              <a:cs typeface="Times New Roman" panose="02020603050405020304" pitchFamily="18" charset="0"/>
            </a:endParaRPr>
          </a:p>
          <a:p>
            <a:pPr marL="0" indent="0" algn="just"/>
            <a:r>
              <a:rPr lang="en-US" dirty="0">
                <a:solidFill>
                  <a:schemeClr val="tx1"/>
                </a:solidFill>
                <a:latin typeface="Times New Roman" panose="02020603050405020304" pitchFamily="18" charset="0"/>
                <a:cs typeface="Times New Roman" panose="02020603050405020304" pitchFamily="18" charset="0"/>
              </a:rPr>
              <a:t>The goal of every encryption algorithm is to make it as difficult as possible to decrypt the generated ciphertext without using the key. If a really good encryption algorithm is used, then there's no technique significantly better than methodically trying every possible key. For such an algorithm, the longer the key, the more difficult it is to decrypt a piece of ciphertext without possessing the </a:t>
            </a:r>
            <a:r>
              <a:rPr lang="en-US" dirty="0" err="1">
                <a:solidFill>
                  <a:schemeClr val="tx1"/>
                </a:solidFill>
                <a:latin typeface="Times New Roman" panose="02020603050405020304" pitchFamily="18" charset="0"/>
                <a:cs typeface="Times New Roman" panose="02020603050405020304" pitchFamily="18" charset="0"/>
              </a:rPr>
              <a:t>key.It's</a:t>
            </a:r>
            <a:r>
              <a:rPr lang="en-US" dirty="0">
                <a:solidFill>
                  <a:schemeClr val="tx1"/>
                </a:solidFill>
                <a:latin typeface="Times New Roman" panose="02020603050405020304" pitchFamily="18" charset="0"/>
                <a:cs typeface="Times New Roman" panose="02020603050405020304" pitchFamily="18" charset="0"/>
              </a:rPr>
              <a:t> difficult to determine the quality of an encryption algorithm. Algorithms that look promising sometimes turn out to be very easy to break, given the proper attack. When selecting an encryption algorithm, it's a good idea to choose one that's been in use for several years, and has successfully resisted all </a:t>
            </a:r>
            <a:r>
              <a:rPr lang="en-US" dirty="0" err="1">
                <a:solidFill>
                  <a:schemeClr val="tx1"/>
                </a:solidFill>
                <a:latin typeface="Times New Roman" panose="02020603050405020304" pitchFamily="18" charset="0"/>
                <a:cs typeface="Times New Roman" panose="02020603050405020304" pitchFamily="18" charset="0"/>
              </a:rPr>
              <a:t>attacks.For</a:t>
            </a:r>
            <a:r>
              <a:rPr lang="en-US" dirty="0">
                <a:solidFill>
                  <a:schemeClr val="tx1"/>
                </a:solidFill>
                <a:latin typeface="Times New Roman" panose="02020603050405020304" pitchFamily="18" charset="0"/>
                <a:cs typeface="Times New Roman" panose="02020603050405020304" pitchFamily="18" charset="0"/>
              </a:rPr>
              <a:t> more information, see Data encryption and decryption functions.</a:t>
            </a:r>
          </a:p>
        </p:txBody>
      </p:sp>
      <p:sp>
        <p:nvSpPr>
          <p:cNvPr id="24" name="TextBox 23">
            <a:extLst>
              <a:ext uri="{FF2B5EF4-FFF2-40B4-BE49-F238E27FC236}">
                <a16:creationId xmlns:a16="http://schemas.microsoft.com/office/drawing/2014/main" id="{A2316A0B-1B96-4A6B-ACB2-52BD03692EF7}"/>
              </a:ext>
            </a:extLst>
          </p:cNvPr>
          <p:cNvSpPr txBox="1"/>
          <p:nvPr/>
        </p:nvSpPr>
        <p:spPr>
          <a:xfrm>
            <a:off x="3601945" y="549005"/>
            <a:ext cx="4208841" cy="584775"/>
          </a:xfrm>
          <a:prstGeom prst="rect">
            <a:avLst/>
          </a:prstGeom>
          <a:noFill/>
        </p:spPr>
        <p:txBody>
          <a:bodyPr wrap="square">
            <a:spAutoFit/>
          </a:bodyPr>
          <a:lstStyle/>
          <a:p>
            <a:r>
              <a:rPr kumimoji="0" lang="en" sz="3200" b="0" i="0" u="none" strike="noStrike" kern="0" cap="none" spc="0" normalizeH="0" baseline="0" noProof="0" dirty="0">
                <a:ln>
                  <a:noFill/>
                </a:ln>
                <a:solidFill>
                  <a:schemeClr val="tx1"/>
                </a:solidFill>
                <a:effectLst/>
                <a:uLnTx/>
                <a:uFillTx/>
                <a:latin typeface="Sitka Text" pitchFamily="2" charset="0"/>
                <a:sym typeface="Montserrat ExtraBold"/>
              </a:rPr>
              <a:t>Literature Review :-</a:t>
            </a:r>
            <a:endParaRPr lang="en-US" sz="3200" dirty="0">
              <a:solidFill>
                <a:schemeClr val="tx1"/>
              </a:solidFill>
              <a:latin typeface="Sitka Text" pitchFamily="2"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AEBF4"/>
        </a:solidFill>
        <a:effectLst/>
      </p:bgPr>
    </p:bg>
    <p:spTree>
      <p:nvGrpSpPr>
        <p:cNvPr id="1" name="Shape 599"/>
        <p:cNvGrpSpPr/>
        <p:nvPr/>
      </p:nvGrpSpPr>
      <p:grpSpPr>
        <a:xfrm>
          <a:off x="0" y="0"/>
          <a:ext cx="0" cy="0"/>
          <a:chOff x="0" y="0"/>
          <a:chExt cx="0" cy="0"/>
        </a:xfrm>
      </p:grpSpPr>
      <p:sp>
        <p:nvSpPr>
          <p:cNvPr id="600" name="Google Shape;600;p41"/>
          <p:cNvSpPr txBox="1">
            <a:spLocks noGrp="1"/>
          </p:cNvSpPr>
          <p:nvPr>
            <p:ph type="title" idx="4294967295"/>
          </p:nvPr>
        </p:nvSpPr>
        <p:spPr>
          <a:xfrm>
            <a:off x="488515" y="225469"/>
            <a:ext cx="4590789" cy="5738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Module &amp; explanation</a:t>
            </a:r>
          </a:p>
        </p:txBody>
      </p:sp>
      <p:sp>
        <p:nvSpPr>
          <p:cNvPr id="601" name="Google Shape;601;p41"/>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dirty="0"/>
          </a:p>
        </p:txBody>
      </p:sp>
      <p:sp>
        <p:nvSpPr>
          <p:cNvPr id="6" name="TextBox 5">
            <a:extLst>
              <a:ext uri="{FF2B5EF4-FFF2-40B4-BE49-F238E27FC236}">
                <a16:creationId xmlns:a16="http://schemas.microsoft.com/office/drawing/2014/main" id="{F690A8A4-0D32-4A80-9F5F-92413D827D0F}"/>
              </a:ext>
            </a:extLst>
          </p:cNvPr>
          <p:cNvSpPr txBox="1"/>
          <p:nvPr/>
        </p:nvSpPr>
        <p:spPr>
          <a:xfrm>
            <a:off x="594986" y="895115"/>
            <a:ext cx="8041710" cy="3816429"/>
          </a:xfrm>
          <a:prstGeom prst="rect">
            <a:avLst/>
          </a:prstGeom>
          <a:noFill/>
        </p:spPr>
        <p:txBody>
          <a:bodyPr wrap="square">
            <a:spAutoFit/>
          </a:bodyPr>
          <a:lstStyle/>
          <a:p>
            <a:r>
              <a:rPr lang="en-US" sz="1600" b="1" i="0" dirty="0">
                <a:solidFill>
                  <a:srgbClr val="303336"/>
                </a:solidFill>
                <a:effectLst/>
                <a:latin typeface="Sitka Text" pitchFamily="2" charset="0"/>
              </a:rPr>
              <a:t>Enigma:-</a:t>
            </a:r>
            <a:r>
              <a:rPr lang="en-US" b="1" i="0" dirty="0">
                <a:solidFill>
                  <a:srgbClr val="303336"/>
                </a:solidFill>
                <a:effectLst/>
                <a:latin typeface="Sitka Text" pitchFamily="2" charset="0"/>
              </a:rPr>
              <a:t> </a:t>
            </a:r>
            <a:r>
              <a:rPr lang="en-US" b="0" i="0" dirty="0">
                <a:solidFill>
                  <a:schemeClr val="tx1"/>
                </a:solidFill>
                <a:effectLst/>
                <a:latin typeface="Times New Roman" panose="02020603050405020304" pitchFamily="18" charset="0"/>
                <a:cs typeface="Times New Roman" panose="02020603050405020304" pitchFamily="18" charset="0"/>
              </a:rPr>
              <a:t>meaning hard to understand or explain</a:t>
            </a:r>
          </a:p>
          <a:p>
            <a:r>
              <a:rPr lang="en-US" b="0" i="0" dirty="0">
                <a:solidFill>
                  <a:srgbClr val="202122"/>
                </a:solidFill>
                <a:effectLst/>
                <a:latin typeface="Times New Roman" panose="02020603050405020304" pitchFamily="18" charset="0"/>
                <a:cs typeface="Times New Roman" panose="02020603050405020304" pitchFamily="18" charset="0"/>
              </a:rPr>
              <a:t>The Enigma was influential in the field of cipher machine design, spinning off other rotor machines.</a:t>
            </a:r>
          </a:p>
          <a:p>
            <a:endParaRPr lang="en-US" dirty="0">
              <a:solidFill>
                <a:srgbClr val="202122"/>
              </a:solidFill>
              <a:latin typeface="Arial" panose="020B0604020202020204" pitchFamily="34" charset="0"/>
            </a:endParaRPr>
          </a:p>
          <a:p>
            <a:r>
              <a:rPr lang="en-US" b="1" dirty="0">
                <a:solidFill>
                  <a:srgbClr val="202122"/>
                </a:solidFill>
                <a:latin typeface="Sitka Text" pitchFamily="2" charset="0"/>
              </a:rPr>
              <a:t>Enigma SIM:- </a:t>
            </a:r>
            <a:r>
              <a:rPr lang="en-US" dirty="0">
                <a:latin typeface="Times New Roman" panose="02020603050405020304" pitchFamily="18" charset="0"/>
                <a:cs typeface="Times New Roman" panose="02020603050405020304" pitchFamily="18" charset="0"/>
              </a:rPr>
              <a:t>Enigma simulator, the message procedures as used by the German Armed Forces, including some authentic message.</a:t>
            </a:r>
          </a:p>
          <a:p>
            <a:endParaRPr lang="en-US" dirty="0">
              <a:latin typeface="Times New Roman" panose="02020603050405020304" pitchFamily="18" charset="0"/>
              <a:cs typeface="Times New Roman" panose="02020603050405020304" pitchFamily="18" charset="0"/>
            </a:endParaRPr>
          </a:p>
          <a:p>
            <a:r>
              <a:rPr lang="en-US" b="1" dirty="0">
                <a:latin typeface="Sitka Text" pitchFamily="2" charset="0"/>
              </a:rPr>
              <a:t>Light :-</a:t>
            </a:r>
            <a:r>
              <a:rPr lang="en-US" b="1" i="0" dirty="0">
                <a:solidFill>
                  <a:srgbClr val="202124"/>
                </a:solidFill>
                <a:effectLst/>
                <a:latin typeface="Sitka Text" pitchFamily="2" charset="0"/>
              </a:rPr>
              <a:t> </a:t>
            </a:r>
            <a:r>
              <a:rPr lang="en-US" i="0" dirty="0">
                <a:solidFill>
                  <a:srgbClr val="202124"/>
                </a:solidFill>
                <a:effectLst/>
                <a:latin typeface="Times New Roman" panose="02020603050405020304" pitchFamily="18" charset="0"/>
                <a:cs typeface="Times New Roman" panose="02020603050405020304" pitchFamily="18" charset="0"/>
              </a:rPr>
              <a:t>For each letter pressed, one lamp lit indicating a different letter according to a pseudo-random substitution determined by the electrical pathways inside the machine</a:t>
            </a:r>
            <a:r>
              <a:rPr lang="en-US" b="0" i="0" dirty="0">
                <a:solidFill>
                  <a:srgbClr val="202124"/>
                </a:solidFill>
                <a:effectLst/>
                <a:latin typeface="arial" panose="020B0604020202020204" pitchFamily="34" charset="0"/>
              </a:rPr>
              <a:t>.</a:t>
            </a:r>
          </a:p>
          <a:p>
            <a:endParaRPr lang="en-US" dirty="0">
              <a:solidFill>
                <a:srgbClr val="202124"/>
              </a:solidFill>
              <a:latin typeface="arial" panose="020B0604020202020204" pitchFamily="34" charset="0"/>
            </a:endParaRPr>
          </a:p>
          <a:p>
            <a:r>
              <a:rPr lang="en-US" b="1" dirty="0" err="1">
                <a:solidFill>
                  <a:srgbClr val="202124"/>
                </a:solidFill>
                <a:latin typeface="Sitka Text" pitchFamily="2" charset="0"/>
              </a:rPr>
              <a:t>Plugpoint</a:t>
            </a:r>
            <a:r>
              <a:rPr lang="en-US" b="1" dirty="0">
                <a:solidFill>
                  <a:srgbClr val="202124"/>
                </a:solidFill>
                <a:latin typeface="Sitka Text" pitchFamily="2" charset="0"/>
              </a:rPr>
              <a:t> :- </a:t>
            </a:r>
            <a:r>
              <a:rPr lang="en-US" b="0" i="0" dirty="0">
                <a:solidFill>
                  <a:srgbClr val="202124"/>
                </a:solidFill>
                <a:effectLst/>
                <a:latin typeface="Times New Roman" panose="02020603050405020304" pitchFamily="18" charset="0"/>
                <a:cs typeface="Times New Roman" panose="02020603050405020304" pitchFamily="18" charset="0"/>
              </a:rPr>
              <a:t>The Enigma machine had several cables with a plug at each end that could be used to </a:t>
            </a:r>
            <a:r>
              <a:rPr lang="en-US" b="1" i="0" dirty="0">
                <a:solidFill>
                  <a:srgbClr val="202124"/>
                </a:solidFill>
                <a:effectLst/>
                <a:latin typeface="Times New Roman" panose="02020603050405020304" pitchFamily="18" charset="0"/>
                <a:cs typeface="Times New Roman" panose="02020603050405020304" pitchFamily="18" charset="0"/>
              </a:rPr>
              <a:t>plug pairs of letters together</a:t>
            </a:r>
            <a:r>
              <a:rPr lang="en-US" b="0" i="0" dirty="0">
                <a:solidFill>
                  <a:srgbClr val="202124"/>
                </a:solidFill>
                <a:effectLst/>
                <a:latin typeface="Times New Roman" panose="02020603050405020304" pitchFamily="18" charset="0"/>
                <a:cs typeface="Times New Roman" panose="02020603050405020304" pitchFamily="18" charset="0"/>
              </a:rPr>
              <a:t>.</a:t>
            </a:r>
          </a:p>
          <a:p>
            <a:endParaRPr lang="en-US" dirty="0">
              <a:solidFill>
                <a:srgbClr val="202124"/>
              </a:solidFill>
              <a:latin typeface="arial" panose="020B0604020202020204" pitchFamily="34" charset="0"/>
            </a:endParaRPr>
          </a:p>
          <a:p>
            <a:r>
              <a:rPr lang="en-US" sz="1600" b="1" dirty="0">
                <a:solidFill>
                  <a:srgbClr val="202124"/>
                </a:solidFill>
                <a:latin typeface="Sitka Text" pitchFamily="2" charset="0"/>
              </a:rPr>
              <a:t>Rotor :- </a:t>
            </a:r>
            <a:r>
              <a:rPr lang="en-US" b="0" i="0" dirty="0">
                <a:solidFill>
                  <a:srgbClr val="202122"/>
                </a:solidFill>
                <a:effectLst/>
                <a:latin typeface="Times New Roman" panose="02020603050405020304" pitchFamily="18" charset="0"/>
                <a:cs typeface="Times New Roman" panose="02020603050405020304" pitchFamily="18" charset="0"/>
              </a:rPr>
              <a:t>The rotors (alternatively </a:t>
            </a:r>
            <a:r>
              <a:rPr lang="en-US" b="0" i="1" dirty="0">
                <a:solidFill>
                  <a:srgbClr val="202122"/>
                </a:solidFill>
                <a:effectLst/>
                <a:latin typeface="Times New Roman" panose="02020603050405020304" pitchFamily="18" charset="0"/>
                <a:cs typeface="Times New Roman" panose="02020603050405020304" pitchFamily="18" charset="0"/>
              </a:rPr>
              <a:t>wheels</a:t>
            </a:r>
            <a:r>
              <a:rPr lang="en-US" b="0" i="0" dirty="0">
                <a:solidFill>
                  <a:srgbClr val="202122"/>
                </a:solidFill>
                <a:effectLst/>
                <a:latin typeface="Times New Roman" panose="02020603050405020304" pitchFamily="18" charset="0"/>
                <a:cs typeface="Times New Roman" panose="02020603050405020304" pitchFamily="18" charset="0"/>
              </a:rPr>
              <a:t> or </a:t>
            </a:r>
            <a:r>
              <a:rPr lang="en-US" b="0" i="1" dirty="0">
                <a:solidFill>
                  <a:srgbClr val="202122"/>
                </a:solidFill>
                <a:effectLst/>
                <a:latin typeface="Times New Roman" panose="02020603050405020304" pitchFamily="18" charset="0"/>
                <a:cs typeface="Times New Roman" panose="02020603050405020304" pitchFamily="18" charset="0"/>
              </a:rPr>
              <a:t>drums</a:t>
            </a:r>
            <a:r>
              <a:rPr lang="en-US" b="0" i="0" dirty="0">
                <a:solidFill>
                  <a:srgbClr val="202122"/>
                </a:solidFill>
                <a:effectLst/>
                <a:latin typeface="Times New Roman" panose="02020603050405020304" pitchFamily="18" charset="0"/>
                <a:cs typeface="Times New Roman" panose="02020603050405020304" pitchFamily="18" charset="0"/>
              </a:rPr>
              <a:t>, </a:t>
            </a:r>
            <a:r>
              <a:rPr lang="en-US" b="0" i="1" dirty="0" err="1">
                <a:solidFill>
                  <a:srgbClr val="202122"/>
                </a:solidFill>
                <a:effectLst/>
                <a:latin typeface="Times New Roman" panose="02020603050405020304" pitchFamily="18" charset="0"/>
                <a:cs typeface="Times New Roman" panose="02020603050405020304" pitchFamily="18" charset="0"/>
              </a:rPr>
              <a:t>Walzen</a:t>
            </a:r>
            <a:r>
              <a:rPr lang="en-US" b="0" i="0" dirty="0">
                <a:solidFill>
                  <a:srgbClr val="202122"/>
                </a:solidFill>
                <a:effectLst/>
                <a:latin typeface="Times New Roman" panose="02020603050405020304" pitchFamily="18" charset="0"/>
                <a:cs typeface="Times New Roman" panose="02020603050405020304" pitchFamily="18" charset="0"/>
              </a:rPr>
              <a:t> in German) form the heart of an Enigma machine. Each rotor is a disc approximately 10 cm (3.9 in) in diameter made from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3" tooltip="Ebonite"/>
              </a:rPr>
              <a:t>Ebonite</a:t>
            </a:r>
            <a:r>
              <a:rPr lang="en-US" b="0" i="0" dirty="0">
                <a:solidFill>
                  <a:srgbClr val="202122"/>
                </a:solidFill>
                <a:effectLst/>
                <a:latin typeface="Times New Roman" panose="02020603050405020304" pitchFamily="18" charset="0"/>
                <a:cs typeface="Times New Roman" panose="02020603050405020304" pitchFamily="18" charset="0"/>
              </a:rPr>
              <a:t> or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4" tooltip="Bakelite"/>
              </a:rPr>
              <a:t>Bakelite</a:t>
            </a:r>
            <a:r>
              <a:rPr lang="en-US" b="0" i="0" dirty="0">
                <a:solidFill>
                  <a:srgbClr val="202122"/>
                </a:solidFill>
                <a:effectLst/>
                <a:latin typeface="Times New Roman" panose="02020603050405020304" pitchFamily="18" charset="0"/>
                <a:cs typeface="Times New Roman" panose="02020603050405020304" pitchFamily="18" charset="0"/>
              </a:rPr>
              <a:t> with 26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5" tooltip="Brass"/>
              </a:rPr>
              <a:t>brass</a:t>
            </a:r>
            <a:r>
              <a:rPr lang="en-US" b="0" i="0" dirty="0">
                <a:solidFill>
                  <a:srgbClr val="202122"/>
                </a:solidFill>
                <a:effectLst/>
                <a:latin typeface="Times New Roman" panose="02020603050405020304" pitchFamily="18" charset="0"/>
                <a:cs typeface="Times New Roman" panose="02020603050405020304" pitchFamily="18" charset="0"/>
              </a:rPr>
              <a:t>, spring-loaded,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6" tooltip="Electrical contact"/>
              </a:rPr>
              <a:t>electrical contact</a:t>
            </a:r>
            <a:r>
              <a:rPr lang="en-US" b="0" i="0" dirty="0">
                <a:solidFill>
                  <a:srgbClr val="202122"/>
                </a:solidFill>
                <a:effectLst/>
                <a:latin typeface="Times New Roman" panose="02020603050405020304" pitchFamily="18" charset="0"/>
                <a:cs typeface="Times New Roman" panose="02020603050405020304" pitchFamily="18" charset="0"/>
              </a:rPr>
              <a:t> pins arranged in a circle on one face, with the other face housing 26 corresponding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7" tooltip="Electrical contacts"/>
              </a:rPr>
              <a:t>electrical contacts</a:t>
            </a:r>
            <a:r>
              <a:rPr lang="en-US" b="0" i="0" dirty="0">
                <a:solidFill>
                  <a:srgbClr val="202122"/>
                </a:solidFill>
                <a:effectLst/>
                <a:latin typeface="Times New Roman" panose="02020603050405020304" pitchFamily="18" charset="0"/>
                <a:cs typeface="Times New Roman" panose="02020603050405020304" pitchFamily="18" charset="0"/>
              </a:rPr>
              <a:t> in the form of circular plates. The pins and contacts represent the </a:t>
            </a:r>
            <a:r>
              <a:rPr lang="en-US" b="0" i="0" u="none" strike="noStrike" dirty="0">
                <a:solidFill>
                  <a:srgbClr val="0645AD"/>
                </a:solidFill>
                <a:effectLst/>
                <a:latin typeface="Times New Roman" panose="02020603050405020304" pitchFamily="18" charset="0"/>
                <a:cs typeface="Times New Roman" panose="02020603050405020304" pitchFamily="18" charset="0"/>
                <a:hlinkClick r:id="rId8" tooltip="Alphabet"/>
              </a:rPr>
              <a:t>alphabet</a:t>
            </a:r>
            <a:r>
              <a:rPr lang="en-US" b="0" i="0" dirty="0">
                <a:solidFill>
                  <a:srgbClr val="202122"/>
                </a:solidFill>
                <a:effectLst/>
                <a:latin typeface="Times New Roman" panose="02020603050405020304" pitchFamily="18" charset="0"/>
                <a:cs typeface="Times New Roman" panose="02020603050405020304" pitchFamily="18" charset="0"/>
              </a:rPr>
              <a:t> — typically the 26 letters A–Z, as will be assumed for the rest of this description.</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3"/>
        <p:cNvGrpSpPr/>
        <p:nvPr/>
      </p:nvGrpSpPr>
      <p:grpSpPr>
        <a:xfrm>
          <a:off x="0" y="0"/>
          <a:ext cx="0" cy="0"/>
          <a:chOff x="0" y="0"/>
          <a:chExt cx="0" cy="0"/>
        </a:xfrm>
      </p:grpSpPr>
      <p:sp>
        <p:nvSpPr>
          <p:cNvPr id="255" name="Google Shape;255;p15"/>
          <p:cNvSpPr txBox="1">
            <a:spLocks noGrp="1"/>
          </p:cNvSpPr>
          <p:nvPr>
            <p:ph type="subTitle" idx="4294967295"/>
          </p:nvPr>
        </p:nvSpPr>
        <p:spPr>
          <a:xfrm>
            <a:off x="554275" y="1257930"/>
            <a:ext cx="3836097" cy="353953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600" b="1" dirty="0"/>
              <a:t>In this Project :- </a:t>
            </a:r>
          </a:p>
          <a:p>
            <a:pPr marL="0" lvl="0" indent="0" algn="l" rtl="0">
              <a:spcBef>
                <a:spcPts val="600"/>
              </a:spcBef>
              <a:spcAft>
                <a:spcPts val="0"/>
              </a:spcAft>
              <a:buNone/>
            </a:pPr>
            <a:endParaRPr lang="en-US" sz="1600" b="1" dirty="0"/>
          </a:p>
          <a:p>
            <a:pPr marL="285750" indent="-285750">
              <a:buFont typeface="Wingdings" panose="05000000000000000000" pitchFamily="2" charset="2"/>
              <a:buChar char="Ø"/>
            </a:pPr>
            <a:r>
              <a:rPr lang="en-US" sz="1600" b="1" dirty="0"/>
              <a:t>Firstly we have implement our code and run.</a:t>
            </a:r>
          </a:p>
          <a:p>
            <a:pPr marL="285750" indent="-285750">
              <a:buFont typeface="Wingdings" panose="05000000000000000000" pitchFamily="2" charset="2"/>
              <a:buChar char="Ø"/>
            </a:pPr>
            <a:r>
              <a:rPr lang="en-US" sz="1600" b="1" dirty="0"/>
              <a:t>Then apply Substitution cipher and execute properly </a:t>
            </a:r>
          </a:p>
          <a:p>
            <a:pPr marL="285750" indent="-285750">
              <a:buFont typeface="Wingdings" panose="05000000000000000000" pitchFamily="2" charset="2"/>
              <a:buChar char="Ø"/>
            </a:pPr>
            <a:r>
              <a:rPr lang="en-US" sz="1600" b="1" dirty="0"/>
              <a:t>Then open the Enigma machine Interface run the program </a:t>
            </a:r>
            <a:r>
              <a:rPr lang="en-US" sz="1600" b="1" dirty="0" err="1"/>
              <a:t>succesfully</a:t>
            </a:r>
            <a:r>
              <a:rPr lang="en-US" sz="1600" b="1" dirty="0"/>
              <a:t> .</a:t>
            </a:r>
          </a:p>
          <a:p>
            <a:pPr marL="285750" indent="-285750">
              <a:buFont typeface="Wingdings" panose="05000000000000000000" pitchFamily="2" charset="2"/>
              <a:buChar char="Ø"/>
            </a:pPr>
            <a:r>
              <a:rPr lang="en-US" sz="1600" b="1" dirty="0"/>
              <a:t>Implement our system Architecture Diagram.</a:t>
            </a:r>
          </a:p>
          <a:p>
            <a:pPr marL="0" lvl="0" indent="0" algn="l" rtl="0">
              <a:spcBef>
                <a:spcPts val="600"/>
              </a:spcBef>
              <a:spcAft>
                <a:spcPts val="0"/>
              </a:spcAft>
              <a:buNone/>
            </a:pPr>
            <a:endParaRPr lang="en-US" sz="1600" b="1" dirty="0"/>
          </a:p>
        </p:txBody>
      </p:sp>
      <p:sp>
        <p:nvSpPr>
          <p:cNvPr id="256" name="Google Shape;256;p1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5" name="Google Shape;693;p32">
            <a:extLst>
              <a:ext uri="{FF2B5EF4-FFF2-40B4-BE49-F238E27FC236}">
                <a16:creationId xmlns:a16="http://schemas.microsoft.com/office/drawing/2014/main" id="{57E8C745-A69D-460F-B5CB-06840ED73F15}"/>
              </a:ext>
            </a:extLst>
          </p:cNvPr>
          <p:cNvSpPr txBox="1">
            <a:spLocks/>
          </p:cNvSpPr>
          <p:nvPr/>
        </p:nvSpPr>
        <p:spPr>
          <a:xfrm>
            <a:off x="554275" y="346033"/>
            <a:ext cx="3018772" cy="77035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b="1" dirty="0">
                <a:solidFill>
                  <a:schemeClr val="tx1"/>
                </a:solidFill>
                <a:latin typeface="Times New Roman" panose="02020603050405020304" pitchFamily="18" charset="0"/>
                <a:cs typeface="Times New Roman" panose="02020603050405020304" pitchFamily="18" charset="0"/>
              </a:rPr>
              <a:t>NOVELTY OF THE PROJECT </a:t>
            </a:r>
          </a:p>
        </p:txBody>
      </p:sp>
      <p:pic>
        <p:nvPicPr>
          <p:cNvPr id="15" name="Picture 14">
            <a:extLst>
              <a:ext uri="{FF2B5EF4-FFF2-40B4-BE49-F238E27FC236}">
                <a16:creationId xmlns:a16="http://schemas.microsoft.com/office/drawing/2014/main" id="{F2013652-5815-4BE3-9702-86EE06C10DCC}"/>
              </a:ext>
            </a:extLst>
          </p:cNvPr>
          <p:cNvPicPr>
            <a:picLocks noChangeAspect="1"/>
          </p:cNvPicPr>
          <p:nvPr/>
        </p:nvPicPr>
        <p:blipFill>
          <a:blip r:embed="rId4"/>
          <a:stretch>
            <a:fillRect/>
          </a:stretch>
        </p:blipFill>
        <p:spPr>
          <a:xfrm>
            <a:off x="4572000" y="0"/>
            <a:ext cx="4596453" cy="5143500"/>
          </a:xfrm>
          <a:prstGeom prst="rect">
            <a:avLst/>
          </a:prstGeom>
        </p:spPr>
      </p:pic>
    </p:spTree>
  </p:cSld>
  <p:clrMapOvr>
    <a:masterClrMapping/>
  </p:clrMapOvr>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DADBE6"/>
      </a:lt2>
      <a:accent1>
        <a:srgbClr val="A5B0FE"/>
      </a:accent1>
      <a:accent2>
        <a:srgbClr val="8184D9"/>
      </a:accent2>
      <a:accent3>
        <a:srgbClr val="6463BD"/>
      </a:accent3>
      <a:accent4>
        <a:srgbClr val="4F4A9E"/>
      </a:accent4>
      <a:accent5>
        <a:srgbClr val="212121"/>
      </a:accent5>
      <a:accent6>
        <a:srgbClr val="FFA500"/>
      </a:accent6>
      <a:hlink>
        <a:srgbClr val="6463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404</TotalTime>
  <Words>1887</Words>
  <Application>Microsoft Office PowerPoint</Application>
  <PresentationFormat>On-screen Show (16:9)</PresentationFormat>
  <Paragraphs>209</Paragraphs>
  <Slides>26</Slides>
  <Notes>18</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26</vt:i4>
      </vt:variant>
    </vt:vector>
  </HeadingPairs>
  <TitlesOfParts>
    <vt:vector size="43" baseType="lpstr">
      <vt:lpstr>Montserrat</vt:lpstr>
      <vt:lpstr>Constantia</vt:lpstr>
      <vt:lpstr>arial</vt:lpstr>
      <vt:lpstr>Sitka Heading Semibold</vt:lpstr>
      <vt:lpstr>arial</vt:lpstr>
      <vt:lpstr>Sitka Text</vt:lpstr>
      <vt:lpstr>Miriam Libre</vt:lpstr>
      <vt:lpstr>Sitka Display</vt:lpstr>
      <vt:lpstr>Times New Roman</vt:lpstr>
      <vt:lpstr>Barlow</vt:lpstr>
      <vt:lpstr>Sitka Small Semibold</vt:lpstr>
      <vt:lpstr>Wingdings</vt:lpstr>
      <vt:lpstr>Maiandra GD</vt:lpstr>
      <vt:lpstr>Calibri</vt:lpstr>
      <vt:lpstr>Barlow Light</vt:lpstr>
      <vt:lpstr>Work Sans</vt:lpstr>
      <vt:lpstr>Roderigo template</vt:lpstr>
      <vt:lpstr>PowerPoint Presentation</vt:lpstr>
      <vt:lpstr>PowerPoint Presentation</vt:lpstr>
      <vt:lpstr>Team Members :-</vt:lpstr>
      <vt:lpstr>Introduction </vt:lpstr>
      <vt:lpstr>PowerPoint Presentation</vt:lpstr>
      <vt:lpstr>HARDWARE &amp; SOFTWARE REQUIREMENT</vt:lpstr>
      <vt:lpstr>PowerPoint Presentation</vt:lpstr>
      <vt:lpstr>Module &amp; explanation</vt:lpstr>
      <vt:lpstr>PowerPoint Presentation</vt:lpstr>
      <vt:lpstr>PowerPoint Presentation</vt:lpstr>
      <vt:lpstr>Overall System Architecture Diagram :-</vt:lpstr>
      <vt:lpstr>Algorithm </vt:lpstr>
      <vt:lpstr>PowerPoint Presentation</vt:lpstr>
      <vt:lpstr>PowerPoint Presentation</vt:lpstr>
      <vt:lpstr>PowerPoint Presentation</vt:lpstr>
      <vt:lpstr>After completion the presentation we will present our code and Execute successfully then Show The live demo of our project.</vt:lpstr>
      <vt:lpstr>Snapshot Of Our Project:- </vt:lpstr>
      <vt:lpstr>Snapshot Of Our Project:- </vt:lpstr>
      <vt:lpstr>PowerPoint Presentation</vt:lpstr>
      <vt:lpstr>PowerPoint Presentation</vt:lpstr>
      <vt:lpstr>PowerPoint Presentation</vt:lpstr>
      <vt:lpstr>Discussion</vt:lpstr>
      <vt:lpstr>Result </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20MEI10033</cp:lastModifiedBy>
  <cp:revision>5</cp:revision>
  <dcterms:modified xsi:type="dcterms:W3CDTF">2022-05-02T06:31:47Z</dcterms:modified>
</cp:coreProperties>
</file>